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1" r:id="rId4"/>
    <p:sldId id="262" r:id="rId5"/>
    <p:sldId id="264" r:id="rId6"/>
    <p:sldId id="277" r:id="rId7"/>
    <p:sldId id="281" r:id="rId8"/>
    <p:sldId id="265" r:id="rId9"/>
    <p:sldId id="266" r:id="rId10"/>
    <p:sldId id="267" r:id="rId11"/>
    <p:sldId id="268" r:id="rId12"/>
    <p:sldId id="269" r:id="rId13"/>
    <p:sldId id="270" r:id="rId14"/>
    <p:sldId id="258" r:id="rId15"/>
    <p:sldId id="259" r:id="rId16"/>
    <p:sldId id="260" r:id="rId17"/>
    <p:sldId id="261" r:id="rId18"/>
    <p:sldId id="263" r:id="rId19"/>
    <p:sldId id="283" r:id="rId20"/>
    <p:sldId id="280" r:id="rId21"/>
    <p:sldId id="276" r:id="rId22"/>
    <p:sldId id="272" r:id="rId23"/>
    <p:sldId id="275" r:id="rId24"/>
    <p:sldId id="282"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1572F2FE-392C-4B09-B26A-0BB2FDB2D9AD}" type="datetimeFigureOut">
              <a:rPr lang="en-GB"/>
              <a:pPr>
                <a:defRPr/>
              </a:pPr>
              <a:t>23/04/2021</a:t>
            </a:fld>
            <a:endParaRPr lang="en-GB"/>
          </a:p>
        </p:txBody>
      </p:sp>
      <p:sp>
        <p:nvSpPr>
          <p:cNvPr id="16" name="Footer Placeholder 4"/>
          <p:cNvSpPr>
            <a:spLocks noGrp="1"/>
          </p:cNvSpPr>
          <p:nvPr>
            <p:ph type="ftr" sz="quarter" idx="11"/>
          </p:nvPr>
        </p:nvSpPr>
        <p:spPr/>
        <p:txBody>
          <a:bodyPr/>
          <a:lstStyle>
            <a:lvl1pPr>
              <a:defRPr/>
            </a:lvl1pPr>
          </a:lstStyle>
          <a:p>
            <a:pPr>
              <a:defRPr/>
            </a:pPr>
            <a:endParaRPr lang="en-GB"/>
          </a:p>
        </p:txBody>
      </p:sp>
      <p:sp>
        <p:nvSpPr>
          <p:cNvPr id="17" name="Slide Number Placeholder 5"/>
          <p:cNvSpPr>
            <a:spLocks noGrp="1"/>
          </p:cNvSpPr>
          <p:nvPr>
            <p:ph type="sldNum" sz="quarter" idx="12"/>
          </p:nvPr>
        </p:nvSpPr>
        <p:spPr/>
        <p:txBody>
          <a:bodyPr/>
          <a:lstStyle>
            <a:lvl1pPr>
              <a:defRPr/>
            </a:lvl1pPr>
          </a:lstStyle>
          <a:p>
            <a:pPr>
              <a:defRPr/>
            </a:pPr>
            <a:fld id="{72BF30B7-2695-42DD-8D1D-F9B6E2152C51}" type="slidenum">
              <a:rPr lang="en-GB"/>
              <a:pPr>
                <a:defRPr/>
              </a:pPr>
              <a:t>‹#›</a:t>
            </a:fld>
            <a:endParaRPr lang="en-GB"/>
          </a:p>
        </p:txBody>
      </p:sp>
    </p:spTree>
  </p:cSld>
  <p:clrMapOvr>
    <a:masterClrMapping/>
  </p:clrMapOvr>
  <p:transition spd="slow" advClick="0" advTm="600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68F6E5A8-FD94-4D7C-92D6-C6852448279C}"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98F7A08-58B7-4102-A8A8-C0243776EA7E}" type="slidenum">
              <a:rPr lang="en-GB"/>
              <a:pPr>
                <a:defRPr/>
              </a:pPr>
              <a:t>‹#›</a:t>
            </a:fld>
            <a:endParaRPr lang="en-GB"/>
          </a:p>
        </p:txBody>
      </p:sp>
    </p:spTree>
  </p:cSld>
  <p:clrMapOvr>
    <a:masterClrMapping/>
  </p:clrMapOvr>
  <p:transition spd="slow" advClick="0" advTm="600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CA00CFD1-96D4-4ED7-9296-3A27D7CF4036}" type="datetimeFigureOut">
              <a:rPr lang="en-GB"/>
              <a:pPr>
                <a:defRPr/>
              </a:pPr>
              <a:t>23/04/2021</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CC4D1760-A703-4AC4-A5DA-F67D1FB94CAC}" type="slidenum">
              <a:rPr lang="en-GB"/>
              <a:pPr>
                <a:defRPr/>
              </a:pPr>
              <a:t>‹#›</a:t>
            </a:fld>
            <a:endParaRPr lang="en-GB"/>
          </a:p>
        </p:txBody>
      </p:sp>
    </p:spTree>
  </p:cSld>
  <p:clrMapOvr>
    <a:masterClrMapping/>
  </p:clrMapOvr>
  <p:transition spd="slow" advClick="0" advTm="600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32EE706C-F93D-4854-B298-1A451DF3F6D3}"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A33A76A-4F8C-4D90-AD4E-78CE85B3094E}" type="slidenum">
              <a:rPr lang="en-GB"/>
              <a:pPr>
                <a:defRPr/>
              </a:pPr>
              <a:t>‹#›</a:t>
            </a:fld>
            <a:endParaRPr lang="en-GB"/>
          </a:p>
        </p:txBody>
      </p:sp>
    </p:spTree>
  </p:cSld>
  <p:clrMapOvr>
    <a:masterClrMapping/>
  </p:clrMapOvr>
  <p:transition spd="slow" advClick="0" advTm="600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4"/>
          </p:nvPr>
        </p:nvSpPr>
        <p:spPr/>
        <p:txBody>
          <a:bodyPr/>
          <a:lstStyle>
            <a:lvl1pPr>
              <a:defRPr/>
            </a:lvl1pPr>
          </a:lstStyle>
          <a:p>
            <a:pPr>
              <a:defRPr/>
            </a:pPr>
            <a:fld id="{64ED90A5-24B0-45ED-8C2A-9C15E5403719}" type="datetimeFigureOut">
              <a:rPr lang="en-GB"/>
              <a:pPr>
                <a:defRPr/>
              </a:pPr>
              <a:t>23/04/2021</a:t>
            </a:fld>
            <a:endParaRPr lang="en-GB"/>
          </a:p>
        </p:txBody>
      </p:sp>
      <p:sp>
        <p:nvSpPr>
          <p:cNvPr id="8" name="Footer Placeholder 4"/>
          <p:cNvSpPr>
            <a:spLocks noGrp="1"/>
          </p:cNvSpPr>
          <p:nvPr>
            <p:ph type="ftr" sz="quarter" idx="15"/>
          </p:nvPr>
        </p:nvSpPr>
        <p:spPr/>
        <p:txBody>
          <a:bodyPr/>
          <a:lstStyle>
            <a:lvl1pPr>
              <a:defRPr/>
            </a:lvl1pPr>
          </a:lstStyle>
          <a:p>
            <a:pPr>
              <a:defRPr/>
            </a:pPr>
            <a:endParaRPr lang="en-GB"/>
          </a:p>
        </p:txBody>
      </p:sp>
      <p:sp>
        <p:nvSpPr>
          <p:cNvPr id="9" name="Slide Number Placeholder 5"/>
          <p:cNvSpPr>
            <a:spLocks noGrp="1"/>
          </p:cNvSpPr>
          <p:nvPr>
            <p:ph type="sldNum" sz="quarter" idx="16"/>
          </p:nvPr>
        </p:nvSpPr>
        <p:spPr/>
        <p:txBody>
          <a:bodyPr/>
          <a:lstStyle>
            <a:lvl1pPr>
              <a:defRPr/>
            </a:lvl1pPr>
          </a:lstStyle>
          <a:p>
            <a:pPr>
              <a:defRPr/>
            </a:pPr>
            <a:fld id="{2E89A954-1A9D-41F6-8C78-2E2DAD2A61E8}" type="slidenum">
              <a:rPr lang="en-GB"/>
              <a:pPr>
                <a:defRPr/>
              </a:pPr>
              <a:t>‹#›</a:t>
            </a:fld>
            <a:endParaRPr lang="en-GB"/>
          </a:p>
        </p:txBody>
      </p:sp>
    </p:spTree>
  </p:cSld>
  <p:clrMapOvr>
    <a:masterClrMapping/>
  </p:clrMapOvr>
  <p:transition spd="slow" advClick="0" advTm="600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Date Placeholder 3"/>
          <p:cNvSpPr>
            <a:spLocks noGrp="1"/>
          </p:cNvSpPr>
          <p:nvPr>
            <p:ph type="dt" sz="half" idx="14"/>
          </p:nvPr>
        </p:nvSpPr>
        <p:spPr/>
        <p:txBody>
          <a:bodyPr/>
          <a:lstStyle>
            <a:lvl1pPr>
              <a:defRPr/>
            </a:lvl1pPr>
          </a:lstStyle>
          <a:p>
            <a:pPr>
              <a:defRPr/>
            </a:pPr>
            <a:fld id="{1D640B16-A308-4FBD-9EB9-79961A6AB8C9}" type="datetimeFigureOut">
              <a:rPr lang="en-GB"/>
              <a:pPr>
                <a:defRPr/>
              </a:pPr>
              <a:t>23/04/2021</a:t>
            </a:fld>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pPr>
              <a:defRPr/>
            </a:pPr>
            <a:fld id="{0D32A489-8FD6-429D-AEBD-79EDEE38A8F0}" type="slidenum">
              <a:rPr lang="en-GB"/>
              <a:pPr>
                <a:defRPr/>
              </a:pPr>
              <a:t>‹#›</a:t>
            </a:fld>
            <a:endParaRPr lang="en-GB"/>
          </a:p>
        </p:txBody>
      </p:sp>
    </p:spTree>
  </p:cSld>
  <p:clrMapOvr>
    <a:masterClrMapping/>
  </p:clrMapOvr>
  <p:transition spd="slow" advClick="0" advTm="600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95F3DE-333B-4E4F-B98D-C11D3D118DF0}"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F01FFFF-904A-4E3B-A49E-6917A62758E1}" type="slidenum">
              <a:rPr lang="en-GB"/>
              <a:pPr>
                <a:defRPr/>
              </a:pPr>
              <a:t>‹#›</a:t>
            </a:fld>
            <a:endParaRPr lang="en-GB"/>
          </a:p>
        </p:txBody>
      </p:sp>
    </p:spTree>
  </p:cSld>
  <p:clrMapOvr>
    <a:masterClrMapping/>
  </p:clrMapOvr>
  <p:transition spd="slow" advClick="0" advTm="600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9F10C2D-A76E-4EA1-86C0-BD5B9D25D724}"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A4DB0C-F0C0-4F7B-8252-C10E648B4556}" type="slidenum">
              <a:rPr lang="en-GB"/>
              <a:pPr>
                <a:defRPr/>
              </a:pPr>
              <a:t>‹#›</a:t>
            </a:fld>
            <a:endParaRPr lang="en-GB"/>
          </a:p>
        </p:txBody>
      </p:sp>
    </p:spTree>
  </p:cSld>
  <p:clrMapOvr>
    <a:masterClrMapping/>
  </p:clrMapOvr>
  <p:transition spd="slow" advClick="0" advTm="6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3EA6970-7072-44C9-9BE2-51CF566CA08E}"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A216A0E-BD2F-46BB-BBBA-56499DF81B5A}" type="slidenum">
              <a:rPr lang="en-GB"/>
              <a:pPr>
                <a:defRPr/>
              </a:pPr>
              <a:t>‹#›</a:t>
            </a:fld>
            <a:endParaRPr lang="en-GB"/>
          </a:p>
        </p:txBody>
      </p:sp>
    </p:spTree>
  </p:cSld>
  <p:clrMapOvr>
    <a:masterClrMapping/>
  </p:clrMapOvr>
  <p:transition spd="slow" advClick="0" advTm="6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83B1BB6F-EF61-4138-AAC2-58348FC50681}" type="datetimeFigureOut">
              <a:rPr lang="en-GB"/>
              <a:pPr>
                <a:defRPr/>
              </a:pPr>
              <a:t>23/04/2021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4C5A5FD-A65E-474D-A2D9-81340C2068E2}" type="slidenum">
              <a:rPr lang="en-GB"/>
              <a:pPr>
                <a:defRPr/>
              </a:pPr>
              <a:t>‹#›</a:t>
            </a:fld>
            <a:endParaRPr lang="en-GB"/>
          </a:p>
        </p:txBody>
      </p:sp>
    </p:spTree>
  </p:cSld>
  <p:clrMapOvr>
    <a:masterClrMapping/>
  </p:clrMapOvr>
  <p:transition spd="slow" advClick="0" advTm="6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8610AF4-3F95-4E98-AA99-0870F4BA91B0}" type="datetimeFigureOut">
              <a:rPr lang="en-GB"/>
              <a:pPr>
                <a:defRPr/>
              </a:pPr>
              <a:t>23/04/2021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34834AD-5936-40DD-BB64-D492839C646D}" type="slidenum">
              <a:rPr lang="en-GB"/>
              <a:pPr>
                <a:defRPr/>
              </a:pPr>
              <a:t>‹#›</a:t>
            </a:fld>
            <a:endParaRPr lang="en-GB"/>
          </a:p>
        </p:txBody>
      </p:sp>
    </p:spTree>
  </p:cSld>
  <p:clrMapOvr>
    <a:masterClrMapping/>
  </p:clrMapOvr>
  <p:transition spd="slow" advClick="0" advTm="6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5902715-43FC-4CA7-B046-39B767AABC84}" type="datetimeFigureOut">
              <a:rPr lang="en-GB"/>
              <a:pPr>
                <a:defRPr/>
              </a:pPr>
              <a:t>23/04/2021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EF90A815-D8F8-437F-80DD-CCAC9FB78D62}" type="slidenum">
              <a:rPr lang="en-GB"/>
              <a:pPr>
                <a:defRPr/>
              </a:pPr>
              <a:t>‹#›</a:t>
            </a:fld>
            <a:endParaRPr lang="en-GB"/>
          </a:p>
        </p:txBody>
      </p:sp>
    </p:spTree>
  </p:cSld>
  <p:clrMapOvr>
    <a:masterClrMapping/>
  </p:clrMapOvr>
  <p:transition spd="slow" advClick="0" advTm="6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88AA49DB-01EF-41F6-8889-2CDBF9358F8C}" type="datetimeFigureOut">
              <a:rPr lang="en-GB"/>
              <a:pPr>
                <a:defRPr/>
              </a:pPr>
              <a:t>23/04/2021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A8C8BB00-72E9-4E0E-AEF9-55D582DF1A2A}" type="slidenum">
              <a:rPr lang="en-GB"/>
              <a:pPr>
                <a:defRPr/>
              </a:pPr>
              <a:t>‹#›</a:t>
            </a:fld>
            <a:endParaRPr lang="en-GB"/>
          </a:p>
        </p:txBody>
      </p:sp>
    </p:spTree>
  </p:cSld>
  <p:clrMapOvr>
    <a:masterClrMapping/>
  </p:clrMapOvr>
  <p:transition spd="slow" advClick="0" advTm="6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728305-31E0-4035-A06A-93C941C22FE2}" type="datetimeFigureOut">
              <a:rPr lang="en-GB"/>
              <a:pPr>
                <a:defRPr/>
              </a:pPr>
              <a:t>23/04/2021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0A55318-B8DA-42F2-B1BB-C375DF86A425}" type="slidenum">
              <a:rPr lang="en-GB"/>
              <a:pPr>
                <a:defRPr/>
              </a:pPr>
              <a:t>‹#›</a:t>
            </a:fld>
            <a:endParaRPr lang="en-GB"/>
          </a:p>
        </p:txBody>
      </p:sp>
    </p:spTree>
  </p:cSld>
  <p:clrMapOvr>
    <a:masterClrMapping/>
  </p:clrMapOvr>
  <p:transition spd="slow" advClick="0" advTm="6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75E8EF6C-C43D-46E4-AE22-DDCC28BC1311}" type="datetimeFigureOut">
              <a:rPr lang="en-GB"/>
              <a:pPr>
                <a:defRPr/>
              </a:pPr>
              <a:t>23/04/2021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E09029-2683-4539-ACD3-EED29E4FE187}" type="slidenum">
              <a:rPr lang="en-GB"/>
              <a:pPr>
                <a:defRPr/>
              </a:pPr>
              <a:t>‹#›</a:t>
            </a:fld>
            <a:endParaRPr lang="en-GB"/>
          </a:p>
        </p:txBody>
      </p:sp>
    </p:spTree>
  </p:cSld>
  <p:clrMapOvr>
    <a:masterClrMapping/>
  </p:clrMapOvr>
  <p:transition spd="slow" advClick="0" advTm="6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245D6538-91EE-4AC1-BB1E-F82C98ED58F7}" type="datetimeFigureOut">
              <a:rPr lang="en-GB"/>
              <a:pPr>
                <a:defRPr/>
              </a:pPr>
              <a:t>23/04/2021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1ABBFC-DEA1-445B-A666-FC2320EE3A94}" type="slidenum">
              <a:rPr lang="en-GB"/>
              <a:pPr>
                <a:defRPr/>
              </a:pPr>
              <a:t>‹#›</a:t>
            </a:fld>
            <a:endParaRPr lang="en-GB"/>
          </a:p>
        </p:txBody>
      </p:sp>
    </p:spTree>
  </p:cSld>
  <p:clrMapOvr>
    <a:masterClrMapping/>
  </p:clrMapOvr>
  <p:transition spd="slow" advClick="0" advTm="6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tx1">
                    <a:tint val="75000"/>
                  </a:schemeClr>
                </a:solidFill>
                <a:latin typeface="+mn-lt"/>
                <a:cs typeface="+mn-cs"/>
              </a:defRPr>
            </a:lvl1pPr>
          </a:lstStyle>
          <a:p>
            <a:pPr>
              <a:defRPr/>
            </a:pPr>
            <a:fld id="{B3F39693-BEBB-4794-8DFA-7D1A04880B4C}" type="datetimeFigureOut">
              <a:rPr lang="en-GB"/>
              <a:pPr>
                <a:defRPr/>
              </a:pPr>
              <a:t>23/04/2021</a:t>
            </a:fld>
            <a:endParaRPr lang="en-GB"/>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smtClean="0">
                <a:solidFill>
                  <a:schemeClr val="accent1"/>
                </a:solidFill>
                <a:latin typeface="+mn-lt"/>
                <a:cs typeface="+mn-cs"/>
              </a:defRPr>
            </a:lvl1pPr>
          </a:lstStyle>
          <a:p>
            <a:pPr>
              <a:defRPr/>
            </a:pPr>
            <a:fld id="{541FE371-0697-47A7-9FED-7970680F3792}"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78" r:id="rId11"/>
    <p:sldLayoutId id="2147483667" r:id="rId12"/>
    <p:sldLayoutId id="2147483679" r:id="rId13"/>
    <p:sldLayoutId id="2147483666" r:id="rId14"/>
    <p:sldLayoutId id="2147483665" r:id="rId15"/>
    <p:sldLayoutId id="2147483664" r:id="rId16"/>
  </p:sldLayoutIdLst>
  <p:transition spd="slow" advClick="0" advTm="6000"/>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1506538" y="2405063"/>
            <a:ext cx="7767637" cy="1646237"/>
          </a:xfrm>
        </p:spPr>
        <p:txBody>
          <a:bodyPr/>
          <a:lstStyle/>
          <a:p>
            <a:r>
              <a:rPr lang="en-US" smtClean="0"/>
              <a:t>Praise Assembly</a:t>
            </a:r>
            <a:endParaRPr lang="en-GB" smtClean="0"/>
          </a:p>
        </p:txBody>
      </p:sp>
      <p:sp>
        <p:nvSpPr>
          <p:cNvPr id="3" name="Subtitle 2"/>
          <p:cNvSpPr>
            <a:spLocks noGrp="1"/>
          </p:cNvSpPr>
          <p:nvPr>
            <p:ph type="subTitle" idx="1"/>
          </p:nvPr>
        </p:nvSpPr>
        <p:spPr>
          <a:xfrm>
            <a:off x="1506538" y="4051300"/>
            <a:ext cx="7767637" cy="1096963"/>
          </a:xfrm>
        </p:spPr>
        <p:txBody>
          <a:bodyPr rtlCol="0">
            <a:normAutofit/>
          </a:bodyPr>
          <a:lstStyle/>
          <a:p>
            <a:pPr fontAlgn="auto">
              <a:spcAft>
                <a:spcPts val="0"/>
              </a:spcAft>
              <a:buFont typeface="Wingdings 3" charset="2"/>
              <a:buNone/>
              <a:defRPr/>
            </a:pPr>
            <a:r>
              <a:rPr lang="en-US" dirty="0" smtClean="0"/>
              <a:t>22/04/2021</a:t>
            </a:r>
            <a:endParaRPr lang="en-GB" dirty="0"/>
          </a:p>
        </p:txBody>
      </p:sp>
      <p:pic>
        <p:nvPicPr>
          <p:cNvPr id="18435" name="Picture 3"/>
          <p:cNvPicPr>
            <a:picLocks noChangeAspect="1"/>
          </p:cNvPicPr>
          <p:nvPr/>
        </p:nvPicPr>
        <p:blipFill>
          <a:blip r:embed="rId3"/>
          <a:srcRect/>
          <a:stretch>
            <a:fillRect/>
          </a:stretch>
        </p:blipFill>
        <p:spPr bwMode="auto">
          <a:xfrm>
            <a:off x="846138" y="420688"/>
            <a:ext cx="4168775" cy="2887662"/>
          </a:xfrm>
          <a:prstGeom prst="rect">
            <a:avLst/>
          </a:prstGeom>
          <a:noFill/>
          <a:ln w="9525">
            <a:noFill/>
            <a:miter lim="800000"/>
            <a:headEnd/>
            <a:tailEnd/>
          </a:ln>
        </p:spPr>
      </p:pic>
      <p:pic>
        <p:nvPicPr>
          <p:cNvPr id="18436" name="Picture 4" descr="Welles"/>
          <p:cNvPicPr>
            <a:picLocks noChangeAspect="1" noChangeArrowheads="1"/>
          </p:cNvPicPr>
          <p:nvPr/>
        </p:nvPicPr>
        <p:blipFill>
          <a:blip r:embed="rId4"/>
          <a:srcRect/>
          <a:stretch>
            <a:fillRect/>
          </a:stretch>
        </p:blipFill>
        <p:spPr bwMode="auto">
          <a:xfrm>
            <a:off x="250825" y="5430838"/>
            <a:ext cx="1190625" cy="1166812"/>
          </a:xfrm>
          <a:prstGeom prst="rect">
            <a:avLst/>
          </a:prstGeom>
          <a:noFill/>
          <a:ln w="9525">
            <a:noFill/>
            <a:miter lim="800000"/>
            <a:headEnd/>
            <a:tailEnd/>
          </a:ln>
        </p:spPr>
      </p:pic>
      <p:pic>
        <p:nvPicPr>
          <p:cNvPr id="6" name="Shape">
            <a:hlinkClick r:id="" action="ppaction://media"/>
          </p:cNvPr>
          <p:cNvPicPr>
            <a:picLocks noRot="1" noChangeAspect="1"/>
          </p:cNvPicPr>
          <p:nvPr>
            <a:audioFile r:link="rId1"/>
          </p:nvPr>
        </p:nvPicPr>
        <p:blipFill>
          <a:blip r:embed="rId5"/>
          <a:srcRect/>
          <a:stretch>
            <a:fillRect/>
          </a:stretch>
        </p:blipFill>
        <p:spPr bwMode="auto">
          <a:xfrm>
            <a:off x="10155238" y="5710238"/>
            <a:ext cx="609600" cy="6096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p:cNvPicPr>
          <p:nvPr/>
        </p:nvPicPr>
        <p:blipFill>
          <a:blip r:embed="rId2"/>
          <a:srcRect/>
          <a:stretch>
            <a:fillRect/>
          </a:stretch>
        </p:blipFill>
        <p:spPr bwMode="auto">
          <a:xfrm>
            <a:off x="504825" y="290513"/>
            <a:ext cx="11182350" cy="6276975"/>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ChangeAspect="1"/>
          </p:cNvPicPr>
          <p:nvPr/>
        </p:nvPicPr>
        <p:blipFill>
          <a:blip r:embed="rId2"/>
          <a:srcRect/>
          <a:stretch>
            <a:fillRect/>
          </a:stretch>
        </p:blipFill>
        <p:spPr bwMode="auto">
          <a:xfrm>
            <a:off x="514350" y="304800"/>
            <a:ext cx="11163300" cy="62484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srcRect/>
          <a:stretch>
            <a:fillRect/>
          </a:stretch>
        </p:blipFill>
        <p:spPr bwMode="auto">
          <a:xfrm>
            <a:off x="571500" y="619125"/>
            <a:ext cx="11049000" cy="56197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spect="1"/>
          </p:cNvPicPr>
          <p:nvPr/>
        </p:nvPicPr>
        <p:blipFill>
          <a:blip r:embed="rId2"/>
          <a:srcRect/>
          <a:stretch>
            <a:fillRect/>
          </a:stretch>
        </p:blipFill>
        <p:spPr bwMode="auto">
          <a:xfrm>
            <a:off x="1028700" y="442913"/>
            <a:ext cx="10134600" cy="5972175"/>
          </a:xfrm>
          <a:prstGeom prst="rect">
            <a:avLst/>
          </a:prstGeom>
          <a:noFill/>
          <a:ln w="9525">
            <a:noFill/>
            <a:miter lim="800000"/>
            <a:headEnd/>
            <a:tailEnd/>
          </a:ln>
        </p:spPr>
      </p:pic>
      <p:sp>
        <p:nvSpPr>
          <p:cNvPr id="30723" name="Text Box 3"/>
          <p:cNvSpPr txBox="1">
            <a:spLocks noChangeArrowheads="1"/>
          </p:cNvSpPr>
          <p:nvPr/>
        </p:nvSpPr>
        <p:spPr bwMode="auto">
          <a:xfrm>
            <a:off x="4757738" y="3454400"/>
            <a:ext cx="2117725" cy="366713"/>
          </a:xfrm>
          <a:prstGeom prst="rect">
            <a:avLst/>
          </a:prstGeom>
          <a:solidFill>
            <a:schemeClr val="bg1"/>
          </a:solidFill>
          <a:ln w="9525">
            <a:noFill/>
            <a:miter lim="800000"/>
            <a:headEnd/>
            <a:tailEnd/>
          </a:ln>
          <a:effectLst/>
        </p:spPr>
        <p:txBody>
          <a:bodyPr>
            <a:spAutoFit/>
          </a:bodyPr>
          <a:lstStyle/>
          <a:p>
            <a:pPr>
              <a:spcBef>
                <a:spcPct val="50000"/>
              </a:spcBef>
            </a:pPr>
            <a:r>
              <a:rPr lang="en-GB"/>
              <a:t>Jayden MacMullen</a:t>
            </a:r>
          </a:p>
        </p:txBody>
      </p:sp>
    </p:spTree>
  </p:cSld>
  <p:clrMapOvr>
    <a:masterClrMapping/>
  </p:clrMapOvr>
  <p:transition spd="slow" advClick="0" advTm="6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Year 3 Super Stars this week are…..</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
        <p:nvSpPr>
          <p:cNvPr id="6" name="Rectangle 5"/>
          <p:cNvSpPr/>
          <p:nvPr/>
        </p:nvSpPr>
        <p:spPr>
          <a:xfrm>
            <a:off x="303593" y="1551563"/>
            <a:ext cx="2671312" cy="3108543"/>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5"/>
                </a:solidFill>
                <a:latin typeface="+mn-lt"/>
                <a:cs typeface="+mn-cs"/>
              </a:rPr>
              <a:t>Y3CS-</a:t>
            </a:r>
          </a:p>
          <a:p>
            <a:pPr algn="ctr" fontAlgn="auto">
              <a:spcBef>
                <a:spcPts val="0"/>
              </a:spcBef>
              <a:spcAft>
                <a:spcPts val="0"/>
              </a:spcAft>
              <a:defRPr/>
            </a:pPr>
            <a:r>
              <a:rPr lang="en-US" sz="2800" b="1" dirty="0" err="1">
                <a:ln w="22225">
                  <a:solidFill>
                    <a:schemeClr val="accent2"/>
                  </a:solidFill>
                  <a:prstDash val="solid"/>
                </a:ln>
                <a:solidFill>
                  <a:schemeClr val="accent5"/>
                </a:solidFill>
                <a:latin typeface="+mn-lt"/>
                <a:cs typeface="+mn-cs"/>
              </a:rPr>
              <a:t>Ayauri</a:t>
            </a:r>
            <a:r>
              <a:rPr lang="en-US" sz="2800" b="1" dirty="0">
                <a:ln w="22225">
                  <a:solidFill>
                    <a:schemeClr val="accent2"/>
                  </a:solidFill>
                  <a:prstDash val="solid"/>
                </a:ln>
                <a:solidFill>
                  <a:schemeClr val="accent5"/>
                </a:solidFill>
                <a:latin typeface="+mn-lt"/>
                <a:cs typeface="+mn-cs"/>
              </a:rPr>
              <a:t> Showers For settling in to the class so well</a:t>
            </a:r>
          </a:p>
          <a:p>
            <a:pPr algn="ctr" fontAlgn="auto">
              <a:spcBef>
                <a:spcPts val="0"/>
              </a:spcBef>
              <a:spcAft>
                <a:spcPts val="0"/>
              </a:spcAft>
              <a:defRPr/>
            </a:pPr>
            <a:endParaRPr lang="en-US" sz="2800" b="1" dirty="0">
              <a:ln w="22225">
                <a:solidFill>
                  <a:schemeClr val="accent2"/>
                </a:solidFill>
                <a:prstDash val="solid"/>
              </a:ln>
              <a:solidFill>
                <a:schemeClr val="accent2">
                  <a:lumMod val="40000"/>
                  <a:lumOff val="60000"/>
                </a:schemeClr>
              </a:solidFill>
              <a:latin typeface="+mn-lt"/>
              <a:cs typeface="+mn-cs"/>
            </a:endParaRPr>
          </a:p>
        </p:txBody>
      </p:sp>
      <p:sp>
        <p:nvSpPr>
          <p:cNvPr id="7" name="Rectangle 6"/>
          <p:cNvSpPr/>
          <p:nvPr/>
        </p:nvSpPr>
        <p:spPr>
          <a:xfrm>
            <a:off x="2471648" y="3633063"/>
            <a:ext cx="2671312" cy="2246769"/>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Y3CS-</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Jayden Allen for fantastic description work</a:t>
            </a:r>
          </a:p>
        </p:txBody>
      </p:sp>
      <p:sp>
        <p:nvSpPr>
          <p:cNvPr id="9" name="Rectangle 8"/>
          <p:cNvSpPr/>
          <p:nvPr/>
        </p:nvSpPr>
        <p:spPr>
          <a:xfrm>
            <a:off x="7730770" y="1714061"/>
            <a:ext cx="2671312" cy="2246769"/>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rgbClr val="00B0F0"/>
                </a:solidFill>
                <a:latin typeface="+mn-lt"/>
                <a:cs typeface="+mn-cs"/>
              </a:rPr>
              <a:t>Y3RT-</a:t>
            </a:r>
          </a:p>
          <a:p>
            <a:pPr algn="ctr" fontAlgn="auto">
              <a:spcBef>
                <a:spcPts val="0"/>
              </a:spcBef>
              <a:spcAft>
                <a:spcPts val="0"/>
              </a:spcAft>
              <a:defRPr/>
            </a:pPr>
            <a:r>
              <a:rPr lang="en-US" sz="2800" b="1" dirty="0">
                <a:ln w="22225">
                  <a:solidFill>
                    <a:schemeClr val="accent2"/>
                  </a:solidFill>
                  <a:prstDash val="solid"/>
                </a:ln>
                <a:solidFill>
                  <a:srgbClr val="00B0F0"/>
                </a:solidFill>
                <a:latin typeface="+mn-lt"/>
                <a:cs typeface="+mn-cs"/>
              </a:rPr>
              <a:t>Blake </a:t>
            </a:r>
            <a:r>
              <a:rPr lang="en-US" sz="2800" b="1" dirty="0" smtClean="0">
                <a:ln w="22225">
                  <a:solidFill>
                    <a:schemeClr val="accent2"/>
                  </a:solidFill>
                  <a:prstDash val="solid"/>
                </a:ln>
                <a:solidFill>
                  <a:srgbClr val="00B0F0"/>
                </a:solidFill>
                <a:latin typeface="+mn-lt"/>
                <a:cs typeface="+mn-cs"/>
              </a:rPr>
              <a:t>Morton </a:t>
            </a:r>
            <a:r>
              <a:rPr lang="en-US" sz="2800" b="1" dirty="0">
                <a:ln w="22225">
                  <a:solidFill>
                    <a:schemeClr val="accent2"/>
                  </a:solidFill>
                  <a:prstDash val="solid"/>
                </a:ln>
                <a:solidFill>
                  <a:srgbClr val="00B0F0"/>
                </a:solidFill>
                <a:latin typeface="+mn-lt"/>
                <a:cs typeface="+mn-cs"/>
              </a:rPr>
              <a:t>for fantastic work in English. </a:t>
            </a:r>
          </a:p>
        </p:txBody>
      </p:sp>
      <p:sp>
        <p:nvSpPr>
          <p:cNvPr id="11" name="Rectangle 10"/>
          <p:cNvSpPr/>
          <p:nvPr/>
        </p:nvSpPr>
        <p:spPr>
          <a:xfrm>
            <a:off x="5576163" y="2406531"/>
            <a:ext cx="2671312" cy="3539430"/>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1">
                    <a:lumMod val="40000"/>
                    <a:lumOff val="60000"/>
                  </a:schemeClr>
                </a:solidFill>
                <a:latin typeface="+mn-lt"/>
                <a:cs typeface="+mn-cs"/>
              </a:rPr>
              <a:t>Y3CS-</a:t>
            </a:r>
          </a:p>
          <a:p>
            <a:pPr algn="ctr" fontAlgn="auto">
              <a:spcBef>
                <a:spcPts val="0"/>
              </a:spcBef>
              <a:spcAft>
                <a:spcPts val="0"/>
              </a:spcAft>
              <a:defRPr/>
            </a:pPr>
            <a:r>
              <a:rPr lang="en-US" sz="2800" b="1" dirty="0">
                <a:ln w="22225">
                  <a:solidFill>
                    <a:schemeClr val="accent2"/>
                  </a:solidFill>
                  <a:prstDash val="solid"/>
                </a:ln>
                <a:solidFill>
                  <a:schemeClr val="accent1">
                    <a:lumMod val="40000"/>
                    <a:lumOff val="60000"/>
                  </a:schemeClr>
                </a:solidFill>
                <a:latin typeface="+mn-lt"/>
                <a:cs typeface="+mn-cs"/>
              </a:rPr>
              <a:t>Aiden for being a kind friend and helping other children when they need help</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Year 4 Super stars this week are …….</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
        <p:nvSpPr>
          <p:cNvPr id="6" name="Rectangle 5"/>
          <p:cNvSpPr/>
          <p:nvPr/>
        </p:nvSpPr>
        <p:spPr>
          <a:xfrm>
            <a:off x="1832954" y="2130222"/>
            <a:ext cx="2671312" cy="2677656"/>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Y4EB</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Charlotte English for a mature attitude to </a:t>
            </a:r>
            <a:r>
              <a:rPr lang="en-US" sz="2800" b="1" dirty="0" smtClean="0">
                <a:ln w="22225">
                  <a:solidFill>
                    <a:schemeClr val="accent2"/>
                  </a:solidFill>
                  <a:prstDash val="solid"/>
                </a:ln>
                <a:solidFill>
                  <a:schemeClr val="accent2">
                    <a:lumMod val="40000"/>
                    <a:lumOff val="60000"/>
                  </a:schemeClr>
                </a:solidFill>
                <a:latin typeface="+mn-lt"/>
                <a:cs typeface="+mn-cs"/>
              </a:rPr>
              <a:t>work</a:t>
            </a:r>
            <a:endParaRPr lang="en-US" sz="2800" b="1" dirty="0">
              <a:ln w="22225">
                <a:solidFill>
                  <a:schemeClr val="accent2"/>
                </a:solidFill>
                <a:prstDash val="solid"/>
              </a:ln>
              <a:solidFill>
                <a:schemeClr val="accent2">
                  <a:lumMod val="40000"/>
                  <a:lumOff val="60000"/>
                </a:schemeClr>
              </a:solidFill>
              <a:latin typeface="+mn-lt"/>
              <a:cs typeface="+mn-cs"/>
            </a:endParaRPr>
          </a:p>
        </p:txBody>
      </p:sp>
      <p:sp>
        <p:nvSpPr>
          <p:cNvPr id="7" name="Rectangle 6"/>
          <p:cNvSpPr/>
          <p:nvPr/>
        </p:nvSpPr>
        <p:spPr>
          <a:xfrm>
            <a:off x="5237018" y="2130221"/>
            <a:ext cx="3118812" cy="3539430"/>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4CL-</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Isla </a:t>
            </a:r>
            <a:r>
              <a:rPr lang="en-US" sz="2800" b="1" dirty="0" err="1">
                <a:ln w="22225">
                  <a:solidFill>
                    <a:schemeClr val="accent2"/>
                  </a:solidFill>
                  <a:prstDash val="solid"/>
                </a:ln>
                <a:solidFill>
                  <a:schemeClr val="accent2">
                    <a:lumMod val="40000"/>
                    <a:lumOff val="60000"/>
                  </a:schemeClr>
                </a:solidFill>
                <a:latin typeface="+mn-lt"/>
                <a:cs typeface="+mn-cs"/>
              </a:rPr>
              <a:t>Langstaff</a:t>
            </a:r>
            <a:r>
              <a:rPr lang="en-US" sz="2800" b="1" dirty="0">
                <a:ln w="22225">
                  <a:solidFill>
                    <a:schemeClr val="accent2"/>
                  </a:solidFill>
                  <a:prstDash val="solid"/>
                </a:ln>
                <a:solidFill>
                  <a:schemeClr val="accent2">
                    <a:lumMod val="40000"/>
                    <a:lumOff val="60000"/>
                  </a:schemeClr>
                </a:solidFill>
                <a:latin typeface="+mn-lt"/>
                <a:cs typeface="+mn-cs"/>
              </a:rPr>
              <a:t> and Macy Baker for being shining examples to others and working hard at all times</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Year 5 Super Stars……</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
        <p:nvSpPr>
          <p:cNvPr id="6" name="Rectangle 5"/>
          <p:cNvSpPr/>
          <p:nvPr/>
        </p:nvSpPr>
        <p:spPr>
          <a:xfrm>
            <a:off x="465513" y="2130222"/>
            <a:ext cx="4038753" cy="3970318"/>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rgbClr val="FF0000"/>
                </a:solidFill>
                <a:latin typeface="+mn-lt"/>
                <a:cs typeface="+mn-cs"/>
              </a:rPr>
              <a:t>Y5RB-</a:t>
            </a:r>
          </a:p>
          <a:p>
            <a:pPr algn="ctr" fontAlgn="auto">
              <a:spcBef>
                <a:spcPts val="0"/>
              </a:spcBef>
              <a:spcAft>
                <a:spcPts val="0"/>
              </a:spcAft>
              <a:defRPr/>
            </a:pPr>
            <a:r>
              <a:rPr lang="en-US" sz="2800" b="1" dirty="0">
                <a:ln w="22225">
                  <a:solidFill>
                    <a:schemeClr val="accent2"/>
                  </a:solidFill>
                  <a:prstDash val="solid"/>
                </a:ln>
                <a:solidFill>
                  <a:srgbClr val="FF0000"/>
                </a:solidFill>
                <a:latin typeface="+mn-lt"/>
                <a:cs typeface="+mn-cs"/>
              </a:rPr>
              <a:t>Abbie Roberts for great effort during our </a:t>
            </a:r>
            <a:r>
              <a:rPr lang="en-US" sz="2800" b="1" dirty="0" err="1">
                <a:ln w="22225">
                  <a:solidFill>
                    <a:schemeClr val="accent2"/>
                  </a:solidFill>
                  <a:prstDash val="solid"/>
                </a:ln>
                <a:solidFill>
                  <a:srgbClr val="FF0000"/>
                </a:solidFill>
                <a:latin typeface="+mn-lt"/>
                <a:cs typeface="+mn-cs"/>
              </a:rPr>
              <a:t>maths</a:t>
            </a:r>
            <a:r>
              <a:rPr lang="en-US" sz="2800" b="1" dirty="0">
                <a:ln w="22225">
                  <a:solidFill>
                    <a:schemeClr val="accent2"/>
                  </a:solidFill>
                  <a:prstDash val="solid"/>
                </a:ln>
                <a:solidFill>
                  <a:srgbClr val="FF0000"/>
                </a:solidFill>
                <a:latin typeface="+mn-lt"/>
                <a:cs typeface="+mn-cs"/>
              </a:rPr>
              <a:t> lessons on multiples and factors and always engaging and answering questions during lessons</a:t>
            </a:r>
          </a:p>
        </p:txBody>
      </p:sp>
      <p:sp>
        <p:nvSpPr>
          <p:cNvPr id="7" name="Rectangle 6"/>
          <p:cNvSpPr/>
          <p:nvPr/>
        </p:nvSpPr>
        <p:spPr>
          <a:xfrm>
            <a:off x="4990404" y="2761990"/>
            <a:ext cx="2671312" cy="2246769"/>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rgbClr val="FFFF00"/>
                </a:solidFill>
                <a:latin typeface="+mn-lt"/>
                <a:cs typeface="+mn-cs"/>
              </a:rPr>
              <a:t>Y5JPB-</a:t>
            </a:r>
          </a:p>
          <a:p>
            <a:pPr algn="ctr" fontAlgn="auto">
              <a:spcBef>
                <a:spcPts val="0"/>
              </a:spcBef>
              <a:spcAft>
                <a:spcPts val="0"/>
              </a:spcAft>
              <a:defRPr/>
            </a:pPr>
            <a:r>
              <a:rPr lang="en-US" sz="2800" b="1" dirty="0">
                <a:ln w="22225">
                  <a:solidFill>
                    <a:schemeClr val="accent2"/>
                  </a:solidFill>
                  <a:prstDash val="solid"/>
                </a:ln>
                <a:solidFill>
                  <a:srgbClr val="FFFF00"/>
                </a:solidFill>
                <a:latin typeface="+mn-lt"/>
                <a:cs typeface="+mn-cs"/>
              </a:rPr>
              <a:t>Harley Knowles for using similes in his writing</a:t>
            </a:r>
          </a:p>
        </p:txBody>
      </p:sp>
      <p:sp>
        <p:nvSpPr>
          <p:cNvPr id="8" name="Rectangle 7"/>
          <p:cNvSpPr/>
          <p:nvPr/>
        </p:nvSpPr>
        <p:spPr>
          <a:xfrm>
            <a:off x="8147855" y="1270000"/>
            <a:ext cx="2671312" cy="3108543"/>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rgbClr val="0070C0"/>
                </a:solidFill>
                <a:latin typeface="+mn-lt"/>
                <a:cs typeface="+mn-cs"/>
              </a:rPr>
              <a:t>Y5JPB-</a:t>
            </a:r>
          </a:p>
          <a:p>
            <a:pPr algn="ctr" fontAlgn="auto">
              <a:spcBef>
                <a:spcPts val="0"/>
              </a:spcBef>
              <a:spcAft>
                <a:spcPts val="0"/>
              </a:spcAft>
              <a:defRPr/>
            </a:pPr>
            <a:r>
              <a:rPr lang="en-US" sz="2800" b="1" dirty="0">
                <a:ln w="22225">
                  <a:solidFill>
                    <a:schemeClr val="accent2"/>
                  </a:solidFill>
                  <a:prstDash val="solid"/>
                </a:ln>
                <a:solidFill>
                  <a:srgbClr val="0070C0"/>
                </a:solidFill>
                <a:latin typeface="+mn-lt"/>
                <a:cs typeface="+mn-cs"/>
              </a:rPr>
              <a:t>Edward Farrell for using powerful &amp; ambitious vocabulary in his writing</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80">
                                          <p:stCondLst>
                                            <p:cond delay="0"/>
                                          </p:stCondLst>
                                        </p:cTn>
                                        <p:tgtEl>
                                          <p:spTgt spid="8"/>
                                        </p:tgtEl>
                                      </p:cBhvr>
                                    </p:animEffect>
                                    <p:anim calcmode="lin" valueType="num">
                                      <p:cBhvr>
                                        <p:cTn id="2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2" dur="26">
                                          <p:stCondLst>
                                            <p:cond delay="650"/>
                                          </p:stCondLst>
                                        </p:cTn>
                                        <p:tgtEl>
                                          <p:spTgt spid="8"/>
                                        </p:tgtEl>
                                      </p:cBhvr>
                                      <p:to x="100000" y="60000"/>
                                    </p:animScale>
                                    <p:animScale>
                                      <p:cBhvr>
                                        <p:cTn id="33" dur="166" decel="50000">
                                          <p:stCondLst>
                                            <p:cond delay="676"/>
                                          </p:stCondLst>
                                        </p:cTn>
                                        <p:tgtEl>
                                          <p:spTgt spid="8"/>
                                        </p:tgtEl>
                                      </p:cBhvr>
                                      <p:to x="100000" y="100000"/>
                                    </p:animScale>
                                    <p:animScale>
                                      <p:cBhvr>
                                        <p:cTn id="34" dur="26">
                                          <p:stCondLst>
                                            <p:cond delay="1312"/>
                                          </p:stCondLst>
                                        </p:cTn>
                                        <p:tgtEl>
                                          <p:spTgt spid="8"/>
                                        </p:tgtEl>
                                      </p:cBhvr>
                                      <p:to x="100000" y="80000"/>
                                    </p:animScale>
                                    <p:animScale>
                                      <p:cBhvr>
                                        <p:cTn id="35" dur="166" decel="50000">
                                          <p:stCondLst>
                                            <p:cond delay="1338"/>
                                          </p:stCondLst>
                                        </p:cTn>
                                        <p:tgtEl>
                                          <p:spTgt spid="8"/>
                                        </p:tgtEl>
                                      </p:cBhvr>
                                      <p:to x="100000" y="100000"/>
                                    </p:animScale>
                                    <p:animScale>
                                      <p:cBhvr>
                                        <p:cTn id="36" dur="26">
                                          <p:stCondLst>
                                            <p:cond delay="1642"/>
                                          </p:stCondLst>
                                        </p:cTn>
                                        <p:tgtEl>
                                          <p:spTgt spid="8"/>
                                        </p:tgtEl>
                                      </p:cBhvr>
                                      <p:to x="100000" y="90000"/>
                                    </p:animScale>
                                    <p:animScale>
                                      <p:cBhvr>
                                        <p:cTn id="37" dur="166" decel="50000">
                                          <p:stCondLst>
                                            <p:cond delay="1668"/>
                                          </p:stCondLst>
                                        </p:cTn>
                                        <p:tgtEl>
                                          <p:spTgt spid="8"/>
                                        </p:tgtEl>
                                      </p:cBhvr>
                                      <p:to x="100000" y="100000"/>
                                    </p:animScale>
                                    <p:animScale>
                                      <p:cBhvr>
                                        <p:cTn id="38" dur="26">
                                          <p:stCondLst>
                                            <p:cond delay="1808"/>
                                          </p:stCondLst>
                                        </p:cTn>
                                        <p:tgtEl>
                                          <p:spTgt spid="8"/>
                                        </p:tgtEl>
                                      </p:cBhvr>
                                      <p:to x="100000" y="95000"/>
                                    </p:animScale>
                                    <p:animScale>
                                      <p:cBhvr>
                                        <p:cTn id="39"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t>Year 6 Super Stars this week are…..</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
        <p:nvSpPr>
          <p:cNvPr id="6" name="Rectangle 5"/>
          <p:cNvSpPr/>
          <p:nvPr/>
        </p:nvSpPr>
        <p:spPr>
          <a:xfrm>
            <a:off x="5124794" y="1991676"/>
            <a:ext cx="2671312" cy="3539430"/>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Y6KJ-</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Aidan Aldridge for always being enthusiastic and willing to join in class discussions</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80">
                                          <p:stCondLst>
                                            <p:cond delay="0"/>
                                          </p:stCondLst>
                                        </p:cTn>
                                        <p:tgtEl>
                                          <p:spTgt spid="6"/>
                                        </p:tgtEl>
                                      </p:cBhvr>
                                    </p:animEffect>
                                    <p:anim calcmode="lin" valueType="num">
                                      <p:cBhvr>
                                        <p:cTn id="1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0" dur="26">
                                          <p:stCondLst>
                                            <p:cond delay="650"/>
                                          </p:stCondLst>
                                        </p:cTn>
                                        <p:tgtEl>
                                          <p:spTgt spid="6"/>
                                        </p:tgtEl>
                                      </p:cBhvr>
                                      <p:to x="100000" y="60000"/>
                                    </p:animScale>
                                    <p:animScale>
                                      <p:cBhvr>
                                        <p:cTn id="21" dur="166" decel="50000">
                                          <p:stCondLst>
                                            <p:cond delay="676"/>
                                          </p:stCondLst>
                                        </p:cTn>
                                        <p:tgtEl>
                                          <p:spTgt spid="6"/>
                                        </p:tgtEl>
                                      </p:cBhvr>
                                      <p:to x="100000" y="100000"/>
                                    </p:animScale>
                                    <p:animScale>
                                      <p:cBhvr>
                                        <p:cTn id="22" dur="26">
                                          <p:stCondLst>
                                            <p:cond delay="1312"/>
                                          </p:stCondLst>
                                        </p:cTn>
                                        <p:tgtEl>
                                          <p:spTgt spid="6"/>
                                        </p:tgtEl>
                                      </p:cBhvr>
                                      <p:to x="100000" y="80000"/>
                                    </p:animScale>
                                    <p:animScale>
                                      <p:cBhvr>
                                        <p:cTn id="23" dur="166" decel="50000">
                                          <p:stCondLst>
                                            <p:cond delay="1338"/>
                                          </p:stCondLst>
                                        </p:cTn>
                                        <p:tgtEl>
                                          <p:spTgt spid="6"/>
                                        </p:tgtEl>
                                      </p:cBhvr>
                                      <p:to x="100000" y="100000"/>
                                    </p:animScale>
                                    <p:animScale>
                                      <p:cBhvr>
                                        <p:cTn id="24" dur="26">
                                          <p:stCondLst>
                                            <p:cond delay="1642"/>
                                          </p:stCondLst>
                                        </p:cTn>
                                        <p:tgtEl>
                                          <p:spTgt spid="6"/>
                                        </p:tgtEl>
                                      </p:cBhvr>
                                      <p:to x="100000" y="90000"/>
                                    </p:animScale>
                                    <p:animScale>
                                      <p:cBhvr>
                                        <p:cTn id="25" dur="166" decel="50000">
                                          <p:stCondLst>
                                            <p:cond delay="1668"/>
                                          </p:stCondLst>
                                        </p:cTn>
                                        <p:tgtEl>
                                          <p:spTgt spid="6"/>
                                        </p:tgtEl>
                                      </p:cBhvr>
                                      <p:to x="100000" y="100000"/>
                                    </p:animScale>
                                    <p:animScale>
                                      <p:cBhvr>
                                        <p:cTn id="26" dur="26">
                                          <p:stCondLst>
                                            <p:cond delay="1808"/>
                                          </p:stCondLst>
                                        </p:cTn>
                                        <p:tgtEl>
                                          <p:spTgt spid="6"/>
                                        </p:tgtEl>
                                      </p:cBhvr>
                                      <p:to x="100000" y="95000"/>
                                    </p:animScale>
                                    <p:animScale>
                                      <p:cBhvr>
                                        <p:cTn id="27"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t>Class of the Week…..</a:t>
            </a:r>
            <a:endParaRPr lang="en-GB" smtClean="0"/>
          </a:p>
        </p:txBody>
      </p:sp>
      <p:sp>
        <p:nvSpPr>
          <p:cNvPr id="35842" name="Content Placeholder 2"/>
          <p:cNvSpPr>
            <a:spLocks noGrp="1"/>
          </p:cNvSpPr>
          <p:nvPr>
            <p:ph idx="1"/>
          </p:nvPr>
        </p:nvSpPr>
        <p:spPr>
          <a:xfrm>
            <a:off x="677863" y="2160588"/>
            <a:ext cx="8732837" cy="3881437"/>
          </a:xfrm>
        </p:spPr>
        <p:txBody>
          <a:bodyPr/>
          <a:lstStyle/>
          <a:p>
            <a:r>
              <a:rPr lang="en-US" smtClean="0"/>
              <a:t>This week our class of the week goes to Y6KJ, well done Y6KJ you have really impressed your teacher this week. Miss Jones says you have been amazing role models for our school this week especially when walking to and from the swimming baths.</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77863" y="609600"/>
            <a:ext cx="5730875" cy="1320800"/>
          </a:xfrm>
        </p:spPr>
        <p:txBody>
          <a:bodyPr/>
          <a:lstStyle/>
          <a:p>
            <a:r>
              <a:rPr lang="en-US" smtClean="0"/>
              <a:t>Music &amp; ICT Super Stars</a:t>
            </a:r>
            <a:endParaRPr lang="en-GB" smtClean="0"/>
          </a:p>
        </p:txBody>
      </p:sp>
      <p:sp>
        <p:nvSpPr>
          <p:cNvPr id="4" name="Rectangle 3"/>
          <p:cNvSpPr>
            <a:spLocks noChangeArrowheads="1"/>
          </p:cNvSpPr>
          <p:nvPr/>
        </p:nvSpPr>
        <p:spPr bwMode="auto">
          <a:xfrm>
            <a:off x="677863" y="1624013"/>
            <a:ext cx="6096000" cy="922337"/>
          </a:xfrm>
          <a:prstGeom prst="rect">
            <a:avLst/>
          </a:prstGeom>
          <a:noFill/>
          <a:ln w="9525">
            <a:noFill/>
            <a:miter lim="800000"/>
            <a:headEnd/>
            <a:tailEnd/>
          </a:ln>
        </p:spPr>
        <p:txBody>
          <a:bodyPr>
            <a:spAutoFit/>
          </a:bodyPr>
          <a:lstStyle/>
          <a:p>
            <a:r>
              <a:rPr lang="en-GB">
                <a:solidFill>
                  <a:srgbClr val="201F1E"/>
                </a:solidFill>
                <a:latin typeface="Segoe UI" pitchFamily="34" charset="0"/>
              </a:rPr>
              <a:t>Music </a:t>
            </a:r>
          </a:p>
          <a:p>
            <a:r>
              <a:rPr lang="en-GB">
                <a:solidFill>
                  <a:srgbClr val="201F1E"/>
                </a:solidFill>
                <a:latin typeface="Segoe UI" pitchFamily="34" charset="0"/>
              </a:rPr>
              <a:t>Aiden D Y3 for brilliant enthusiasm in singing</a:t>
            </a:r>
          </a:p>
          <a:p>
            <a:r>
              <a:rPr lang="en-GB">
                <a:solidFill>
                  <a:srgbClr val="201F1E"/>
                </a:solidFill>
                <a:latin typeface="Segoe UI" pitchFamily="34" charset="0"/>
              </a:rPr>
              <a:t>Layla D Y6 for being really helpful in ukulele </a:t>
            </a:r>
          </a:p>
        </p:txBody>
      </p:sp>
      <p:sp>
        <p:nvSpPr>
          <p:cNvPr id="5" name="Rectangle 4"/>
          <p:cNvSpPr>
            <a:spLocks noChangeArrowheads="1"/>
          </p:cNvSpPr>
          <p:nvPr/>
        </p:nvSpPr>
        <p:spPr bwMode="auto">
          <a:xfrm>
            <a:off x="3725863" y="3960813"/>
            <a:ext cx="6096000" cy="1476375"/>
          </a:xfrm>
          <a:prstGeom prst="rect">
            <a:avLst/>
          </a:prstGeom>
          <a:noFill/>
          <a:ln w="9525">
            <a:noFill/>
            <a:miter lim="800000"/>
            <a:headEnd/>
            <a:tailEnd/>
          </a:ln>
        </p:spPr>
        <p:txBody>
          <a:bodyPr>
            <a:spAutoFit/>
          </a:bodyPr>
          <a:lstStyle/>
          <a:p>
            <a:r>
              <a:rPr lang="en-GB">
                <a:solidFill>
                  <a:srgbClr val="201F1E"/>
                </a:solidFill>
                <a:latin typeface="Segoe UI" pitchFamily="34" charset="0"/>
              </a:rPr>
              <a:t>ICT</a:t>
            </a:r>
          </a:p>
          <a:p>
            <a:r>
              <a:rPr lang="en-GB">
                <a:solidFill>
                  <a:srgbClr val="201F1E"/>
                </a:solidFill>
                <a:latin typeface="Segoe UI" pitchFamily="34" charset="0"/>
              </a:rPr>
              <a:t>Rosie O Y3 for brilliant pointillism computer art</a:t>
            </a:r>
          </a:p>
          <a:p>
            <a:r>
              <a:rPr lang="en-GB">
                <a:solidFill>
                  <a:srgbClr val="201F1E"/>
                </a:solidFill>
                <a:latin typeface="Segoe UI" pitchFamily="34" charset="0"/>
              </a:rPr>
              <a:t>Rhea M Y5 for brilliant effort and research skills</a:t>
            </a:r>
          </a:p>
          <a:p>
            <a:r>
              <a:rPr lang="en-GB">
                <a:latin typeface="Trebuchet MS" pitchFamily="34" charset="0"/>
              </a:rPr>
              <a:t/>
            </a:r>
            <a:br>
              <a:rPr lang="en-GB">
                <a:latin typeface="Trebuchet MS" pitchFamily="34" charset="0"/>
              </a:rPr>
            </a:br>
            <a:endParaRPr lang="en-GB">
              <a:latin typeface="Trebuchet MS" pitchFamily="34" charset="0"/>
            </a:endParaRPr>
          </a:p>
        </p:txBody>
      </p:sp>
      <p:pic>
        <p:nvPicPr>
          <p:cNvPr id="36868" name="Picture 5"/>
          <p:cNvPicPr>
            <a:picLocks noChangeAspect="1"/>
          </p:cNvPicPr>
          <p:nvPr/>
        </p:nvPicPr>
        <p:blipFill>
          <a:blip r:embed="rId2"/>
          <a:srcRect/>
          <a:stretch>
            <a:fillRect/>
          </a:stretch>
        </p:blipFill>
        <p:spPr bwMode="auto">
          <a:xfrm>
            <a:off x="6773863" y="209550"/>
            <a:ext cx="2470150" cy="2235200"/>
          </a:xfrm>
          <a:prstGeom prst="rect">
            <a:avLst/>
          </a:prstGeom>
          <a:noFill/>
          <a:ln w="9525">
            <a:noFill/>
            <a:miter lim="800000"/>
            <a:headEnd/>
            <a:tailEnd/>
          </a:ln>
        </p:spPr>
      </p:pic>
      <p:pic>
        <p:nvPicPr>
          <p:cNvPr id="36869" name="Picture 6"/>
          <p:cNvPicPr>
            <a:picLocks noChangeAspect="1"/>
          </p:cNvPicPr>
          <p:nvPr/>
        </p:nvPicPr>
        <p:blipFill>
          <a:blip r:embed="rId3"/>
          <a:srcRect/>
          <a:stretch>
            <a:fillRect/>
          </a:stretch>
        </p:blipFill>
        <p:spPr bwMode="auto">
          <a:xfrm>
            <a:off x="677863" y="4705350"/>
            <a:ext cx="1614487" cy="17716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2"/>
          <p:cNvSpPr>
            <a:spLocks noGrp="1"/>
          </p:cNvSpPr>
          <p:nvPr>
            <p:ph idx="1"/>
          </p:nvPr>
        </p:nvSpPr>
        <p:spPr/>
        <p:txBody>
          <a:bodyPr/>
          <a:lstStyle/>
          <a:p>
            <a:r>
              <a:rPr lang="en-US" smtClean="0"/>
              <a:t>Thank you for working so hard, your teachers are really proud of you…….</a:t>
            </a:r>
            <a:endParaRPr lang="en-GB" smtClean="0"/>
          </a:p>
        </p:txBody>
      </p:sp>
      <p:pic>
        <p:nvPicPr>
          <p:cNvPr id="4" name="Picture 3"/>
          <p:cNvPicPr>
            <a:picLocks noChangeAspect="1"/>
          </p:cNvPicPr>
          <p:nvPr/>
        </p:nvPicPr>
        <p:blipFill>
          <a:blip r:embed="rId2"/>
          <a:srcRect/>
          <a:stretch>
            <a:fillRect/>
          </a:stretch>
        </p:blipFill>
        <p:spPr bwMode="auto">
          <a:xfrm>
            <a:off x="4886325" y="3251200"/>
            <a:ext cx="3943350" cy="26670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PE Super Stars this week…..</a:t>
            </a:r>
            <a:endParaRPr lang="en-GB" smtClean="0"/>
          </a:p>
        </p:txBody>
      </p:sp>
      <p:sp>
        <p:nvSpPr>
          <p:cNvPr id="4" name="Rectangle 3"/>
          <p:cNvSpPr/>
          <p:nvPr/>
        </p:nvSpPr>
        <p:spPr>
          <a:xfrm rot="21292956">
            <a:off x="771727" y="1998249"/>
            <a:ext cx="2915186" cy="2677656"/>
          </a:xfrm>
          <a:prstGeom prst="rect">
            <a:avLst/>
          </a:prstGeom>
          <a:noFill/>
        </p:spPr>
        <p:txBody>
          <a:bodyPr>
            <a:spAutoFit/>
          </a:bodyPr>
          <a:lstStyle/>
          <a:p>
            <a:pPr algn="ctr" fontAlgn="auto">
              <a:spcBef>
                <a:spcPts val="0"/>
              </a:spcBef>
              <a:spcAft>
                <a:spcPts val="0"/>
              </a:spcAft>
              <a:defRPr/>
            </a:pPr>
            <a:r>
              <a:rPr lang="en-US" sz="2400" b="1" dirty="0">
                <a:ln w="22225">
                  <a:solidFill>
                    <a:schemeClr val="accent2"/>
                  </a:solidFill>
                  <a:prstDash val="solid"/>
                </a:ln>
                <a:solidFill>
                  <a:srgbClr val="FF0000"/>
                </a:solidFill>
                <a:latin typeface="+mn-lt"/>
                <a:cs typeface="+mn-cs"/>
              </a:rPr>
              <a:t>Mirabel </a:t>
            </a:r>
            <a:r>
              <a:rPr lang="en-US" sz="2400" b="1" dirty="0" err="1">
                <a:ln w="22225">
                  <a:solidFill>
                    <a:schemeClr val="accent2"/>
                  </a:solidFill>
                  <a:prstDash val="solid"/>
                </a:ln>
                <a:solidFill>
                  <a:srgbClr val="FF0000"/>
                </a:solidFill>
                <a:latin typeface="+mn-lt"/>
                <a:cs typeface="+mn-cs"/>
              </a:rPr>
              <a:t>Ohimia</a:t>
            </a:r>
            <a:r>
              <a:rPr lang="en-US" sz="2400" b="1" dirty="0">
                <a:ln w="22225">
                  <a:solidFill>
                    <a:schemeClr val="accent2"/>
                  </a:solidFill>
                  <a:prstDash val="solid"/>
                </a:ln>
                <a:solidFill>
                  <a:srgbClr val="FF0000"/>
                </a:solidFill>
                <a:latin typeface="+mn-lt"/>
                <a:cs typeface="+mn-cs"/>
              </a:rPr>
              <a:t> – For showing a good understanding of the cricket game and rules; her ability to able to help others also</a:t>
            </a:r>
          </a:p>
        </p:txBody>
      </p:sp>
      <p:sp>
        <p:nvSpPr>
          <p:cNvPr id="5" name="Rectangle 4"/>
          <p:cNvSpPr/>
          <p:nvPr/>
        </p:nvSpPr>
        <p:spPr>
          <a:xfrm rot="985461">
            <a:off x="7268873" y="1786765"/>
            <a:ext cx="4353644" cy="2308324"/>
          </a:xfrm>
          <a:prstGeom prst="rect">
            <a:avLst/>
          </a:prstGeom>
          <a:noFill/>
        </p:spPr>
        <p:txBody>
          <a:bodyPr>
            <a:spAutoFit/>
          </a:bodyPr>
          <a:lstStyle/>
          <a:p>
            <a:pPr algn="ctr" fontAlgn="auto">
              <a:spcBef>
                <a:spcPts val="0"/>
              </a:spcBef>
              <a:spcAft>
                <a:spcPts val="0"/>
              </a:spcAft>
              <a:defRPr/>
            </a:pPr>
            <a:r>
              <a:rPr lang="en-US" sz="3600" b="1" dirty="0">
                <a:ln w="22225">
                  <a:solidFill>
                    <a:schemeClr val="accent2"/>
                  </a:solidFill>
                  <a:prstDash val="solid"/>
                </a:ln>
                <a:solidFill>
                  <a:schemeClr val="accent2">
                    <a:lumMod val="40000"/>
                    <a:lumOff val="60000"/>
                  </a:schemeClr>
                </a:solidFill>
                <a:latin typeface="+mn-lt"/>
                <a:cs typeface="+mn-cs"/>
              </a:rPr>
              <a:t>Lilli Rose – for her all-round skills in P.E. she is very impressive</a:t>
            </a:r>
          </a:p>
        </p:txBody>
      </p:sp>
      <p:sp>
        <p:nvSpPr>
          <p:cNvPr id="6" name="Rectangle 5"/>
          <p:cNvSpPr/>
          <p:nvPr/>
        </p:nvSpPr>
        <p:spPr>
          <a:xfrm rot="21292956">
            <a:off x="4044430" y="1960166"/>
            <a:ext cx="3008689" cy="1569660"/>
          </a:xfrm>
          <a:prstGeom prst="rect">
            <a:avLst/>
          </a:prstGeom>
          <a:noFill/>
        </p:spPr>
        <p:txBody>
          <a:bodyPr>
            <a:spAutoFit/>
          </a:bodyPr>
          <a:lstStyle/>
          <a:p>
            <a:pPr algn="ctr" fontAlgn="auto">
              <a:spcBef>
                <a:spcPts val="0"/>
              </a:spcBef>
              <a:spcAft>
                <a:spcPts val="0"/>
              </a:spcAft>
              <a:defRPr/>
            </a:pPr>
            <a:r>
              <a:rPr lang="en-US" sz="2400" b="1" dirty="0">
                <a:ln w="22225">
                  <a:solidFill>
                    <a:schemeClr val="accent2"/>
                  </a:solidFill>
                  <a:prstDash val="solid"/>
                </a:ln>
                <a:solidFill>
                  <a:srgbClr val="00B0F0"/>
                </a:solidFill>
                <a:latin typeface="+mn-lt"/>
                <a:cs typeface="+mn-cs"/>
              </a:rPr>
              <a:t>Ciaran Wallace - Great coordination and accuracy when batting in cricket</a:t>
            </a:r>
          </a:p>
        </p:txBody>
      </p:sp>
      <p:sp>
        <p:nvSpPr>
          <p:cNvPr id="7" name="Rectangle 6"/>
          <p:cNvSpPr/>
          <p:nvPr/>
        </p:nvSpPr>
        <p:spPr>
          <a:xfrm>
            <a:off x="4584598" y="4131425"/>
            <a:ext cx="2963358" cy="2308324"/>
          </a:xfrm>
          <a:prstGeom prst="rect">
            <a:avLst/>
          </a:prstGeom>
          <a:noFill/>
        </p:spPr>
        <p:txBody>
          <a:bodyPr>
            <a:spAutoFit/>
          </a:bodyPr>
          <a:lstStyle/>
          <a:p>
            <a:pPr algn="ctr" fontAlgn="auto">
              <a:spcBef>
                <a:spcPts val="0"/>
              </a:spcBef>
              <a:spcAft>
                <a:spcPts val="0"/>
              </a:spcAft>
              <a:defRPr/>
            </a:pPr>
            <a:r>
              <a:rPr lang="en-US" sz="2400" b="1" dirty="0">
                <a:ln w="22225">
                  <a:solidFill>
                    <a:schemeClr val="accent2"/>
                  </a:solidFill>
                  <a:prstDash val="solid"/>
                </a:ln>
                <a:solidFill>
                  <a:srgbClr val="FFFF00"/>
                </a:solidFill>
                <a:latin typeface="+mn-lt"/>
                <a:cs typeface="+mn-cs"/>
              </a:rPr>
              <a:t>Miracle </a:t>
            </a:r>
            <a:r>
              <a:rPr lang="en-US" sz="2400" b="1" dirty="0" err="1">
                <a:ln w="22225">
                  <a:solidFill>
                    <a:schemeClr val="accent2"/>
                  </a:solidFill>
                  <a:prstDash val="solid"/>
                </a:ln>
                <a:solidFill>
                  <a:srgbClr val="FFFF00"/>
                </a:solidFill>
                <a:latin typeface="+mn-lt"/>
                <a:cs typeface="+mn-cs"/>
              </a:rPr>
              <a:t>Ohimia</a:t>
            </a:r>
            <a:r>
              <a:rPr lang="en-US" sz="2400" b="1" dirty="0">
                <a:ln w="22225">
                  <a:solidFill>
                    <a:schemeClr val="accent2"/>
                  </a:solidFill>
                  <a:prstDash val="solid"/>
                </a:ln>
                <a:solidFill>
                  <a:srgbClr val="FFFF00"/>
                </a:solidFill>
                <a:latin typeface="+mn-lt"/>
                <a:cs typeface="+mn-cs"/>
              </a:rPr>
              <a:t> - Massive boost in confidence and demonstrating skills for the class to follow</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p:cNvPicPr>
          <p:nvPr/>
        </p:nvPicPr>
        <p:blipFill>
          <a:blip r:embed="rId2"/>
          <a:srcRect/>
          <a:stretch>
            <a:fillRect/>
          </a:stretch>
        </p:blipFill>
        <p:spPr bwMode="auto">
          <a:xfrm>
            <a:off x="709613" y="242888"/>
            <a:ext cx="10772775" cy="6372225"/>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3"/>
          <p:cNvPicPr>
            <a:picLocks noChangeAspect="1"/>
          </p:cNvPicPr>
          <p:nvPr/>
        </p:nvPicPr>
        <p:blipFill>
          <a:blip r:embed="rId2"/>
          <a:srcRect/>
          <a:stretch>
            <a:fillRect/>
          </a:stretch>
        </p:blipFill>
        <p:spPr bwMode="auto">
          <a:xfrm>
            <a:off x="542925" y="257175"/>
            <a:ext cx="11106150" cy="63436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p:cNvPicPr>
          <p:nvPr/>
        </p:nvPicPr>
        <p:blipFill>
          <a:blip r:embed="rId2"/>
          <a:srcRect/>
          <a:stretch>
            <a:fillRect/>
          </a:stretch>
        </p:blipFill>
        <p:spPr bwMode="auto">
          <a:xfrm>
            <a:off x="542925" y="304800"/>
            <a:ext cx="11106150" cy="62484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p:cNvPicPr>
            <a:picLocks noChangeAspect="1"/>
          </p:cNvPicPr>
          <p:nvPr/>
        </p:nvPicPr>
        <p:blipFill>
          <a:blip r:embed="rId2"/>
          <a:srcRect/>
          <a:stretch>
            <a:fillRect/>
          </a:stretch>
        </p:blipFill>
        <p:spPr bwMode="auto">
          <a:xfrm>
            <a:off x="576263" y="314325"/>
            <a:ext cx="11039475" cy="62293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77863" y="609600"/>
            <a:ext cx="5659437" cy="1320800"/>
          </a:xfrm>
        </p:spPr>
        <p:txBody>
          <a:bodyPr/>
          <a:lstStyle/>
          <a:p>
            <a:r>
              <a:rPr lang="en-US" smtClean="0"/>
              <a:t>Reception Super Stars…..</a:t>
            </a:r>
            <a:endParaRPr lang="en-GB" smtClean="0"/>
          </a:p>
        </p:txBody>
      </p:sp>
      <p:pic>
        <p:nvPicPr>
          <p:cNvPr id="4" name="Picture 3"/>
          <p:cNvPicPr>
            <a:picLocks noChangeAspect="1"/>
          </p:cNvPicPr>
          <p:nvPr/>
        </p:nvPicPr>
        <p:blipFill>
          <a:blip r:embed="rId2"/>
          <a:srcRect/>
          <a:stretch>
            <a:fillRect/>
          </a:stretch>
        </p:blipFill>
        <p:spPr bwMode="auto">
          <a:xfrm>
            <a:off x="8382000" y="376238"/>
            <a:ext cx="2066925" cy="1312862"/>
          </a:xfrm>
          <a:prstGeom prst="rect">
            <a:avLst/>
          </a:prstGeom>
          <a:noFill/>
          <a:ln w="9525">
            <a:noFill/>
            <a:miter lim="800000"/>
            <a:headEnd/>
            <a:tailEnd/>
          </a:ln>
        </p:spPr>
      </p:pic>
      <p:sp>
        <p:nvSpPr>
          <p:cNvPr id="6" name="Rectangle 5"/>
          <p:cNvSpPr/>
          <p:nvPr/>
        </p:nvSpPr>
        <p:spPr>
          <a:xfrm>
            <a:off x="586045" y="1689648"/>
            <a:ext cx="2671312" cy="3108543"/>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REB-</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Anthony Brown for using the play dough</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 to work out subtractions</a:t>
            </a:r>
          </a:p>
        </p:txBody>
      </p:sp>
      <p:sp>
        <p:nvSpPr>
          <p:cNvPr id="7" name="Rectangle 6"/>
          <p:cNvSpPr/>
          <p:nvPr/>
        </p:nvSpPr>
        <p:spPr>
          <a:xfrm>
            <a:off x="3973483" y="2601884"/>
            <a:ext cx="3049134" cy="3539430"/>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RSR-</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Lilly O'Donnell for putting lots of effort into her independent writing, writing lots of sentences this week.</a:t>
            </a:r>
          </a:p>
        </p:txBody>
      </p:sp>
      <p:sp>
        <p:nvSpPr>
          <p:cNvPr id="10" name="Rectangle 9"/>
          <p:cNvSpPr/>
          <p:nvPr/>
        </p:nvSpPr>
        <p:spPr>
          <a:xfrm>
            <a:off x="7799702" y="2122517"/>
            <a:ext cx="3049134" cy="2677656"/>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RSR-</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Joseph Byrne for trying his best on </a:t>
            </a:r>
            <a:r>
              <a:rPr lang="en-US" sz="2800" b="1" dirty="0" err="1">
                <a:ln w="22225">
                  <a:solidFill>
                    <a:schemeClr val="accent2"/>
                  </a:solidFill>
                  <a:prstDash val="solid"/>
                </a:ln>
                <a:solidFill>
                  <a:schemeClr val="accent2">
                    <a:lumMod val="40000"/>
                    <a:lumOff val="60000"/>
                  </a:schemeClr>
                </a:solidFill>
                <a:latin typeface="+mn-lt"/>
                <a:cs typeface="+mn-cs"/>
              </a:rPr>
              <a:t>Lexia</a:t>
            </a:r>
            <a:r>
              <a:rPr lang="en-US" sz="2800" b="1" dirty="0">
                <a:ln w="22225">
                  <a:solidFill>
                    <a:schemeClr val="accent2"/>
                  </a:solidFill>
                  <a:prstDash val="solid"/>
                </a:ln>
                <a:solidFill>
                  <a:schemeClr val="accent2">
                    <a:lumMod val="40000"/>
                    <a:lumOff val="60000"/>
                  </a:schemeClr>
                </a:solidFill>
                <a:latin typeface="+mn-lt"/>
                <a:cs typeface="+mn-cs"/>
              </a:rPr>
              <a:t>, and moving on to a new level</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80">
                                          <p:stCondLst>
                                            <p:cond delay="0"/>
                                          </p:stCondLst>
                                        </p:cTn>
                                        <p:tgtEl>
                                          <p:spTgt spid="10"/>
                                        </p:tgtEl>
                                      </p:cBhvr>
                                    </p:animEffect>
                                    <p:anim calcmode="lin" valueType="num">
                                      <p:cBhvr>
                                        <p:cTn id="27"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2" dur="26">
                                          <p:stCondLst>
                                            <p:cond delay="650"/>
                                          </p:stCondLst>
                                        </p:cTn>
                                        <p:tgtEl>
                                          <p:spTgt spid="10"/>
                                        </p:tgtEl>
                                      </p:cBhvr>
                                      <p:to x="100000" y="60000"/>
                                    </p:animScale>
                                    <p:animScale>
                                      <p:cBhvr>
                                        <p:cTn id="33" dur="166" decel="50000">
                                          <p:stCondLst>
                                            <p:cond delay="676"/>
                                          </p:stCondLst>
                                        </p:cTn>
                                        <p:tgtEl>
                                          <p:spTgt spid="10"/>
                                        </p:tgtEl>
                                      </p:cBhvr>
                                      <p:to x="100000" y="100000"/>
                                    </p:animScale>
                                    <p:animScale>
                                      <p:cBhvr>
                                        <p:cTn id="34" dur="26">
                                          <p:stCondLst>
                                            <p:cond delay="1312"/>
                                          </p:stCondLst>
                                        </p:cTn>
                                        <p:tgtEl>
                                          <p:spTgt spid="10"/>
                                        </p:tgtEl>
                                      </p:cBhvr>
                                      <p:to x="100000" y="80000"/>
                                    </p:animScale>
                                    <p:animScale>
                                      <p:cBhvr>
                                        <p:cTn id="35" dur="166" decel="50000">
                                          <p:stCondLst>
                                            <p:cond delay="1338"/>
                                          </p:stCondLst>
                                        </p:cTn>
                                        <p:tgtEl>
                                          <p:spTgt spid="10"/>
                                        </p:tgtEl>
                                      </p:cBhvr>
                                      <p:to x="100000" y="100000"/>
                                    </p:animScale>
                                    <p:animScale>
                                      <p:cBhvr>
                                        <p:cTn id="36" dur="26">
                                          <p:stCondLst>
                                            <p:cond delay="1642"/>
                                          </p:stCondLst>
                                        </p:cTn>
                                        <p:tgtEl>
                                          <p:spTgt spid="10"/>
                                        </p:tgtEl>
                                      </p:cBhvr>
                                      <p:to x="100000" y="90000"/>
                                    </p:animScale>
                                    <p:animScale>
                                      <p:cBhvr>
                                        <p:cTn id="37" dur="166" decel="50000">
                                          <p:stCondLst>
                                            <p:cond delay="1668"/>
                                          </p:stCondLst>
                                        </p:cTn>
                                        <p:tgtEl>
                                          <p:spTgt spid="10"/>
                                        </p:tgtEl>
                                      </p:cBhvr>
                                      <p:to x="100000" y="100000"/>
                                    </p:animScale>
                                    <p:animScale>
                                      <p:cBhvr>
                                        <p:cTn id="38" dur="26">
                                          <p:stCondLst>
                                            <p:cond delay="1808"/>
                                          </p:stCondLst>
                                        </p:cTn>
                                        <p:tgtEl>
                                          <p:spTgt spid="10"/>
                                        </p:tgtEl>
                                      </p:cBhvr>
                                      <p:to x="100000" y="95000"/>
                                    </p:animScale>
                                    <p:animScale>
                                      <p:cBhvr>
                                        <p:cTn id="39"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smtClean="0"/>
              <a:t>Year 1 Super Stars</a:t>
            </a:r>
            <a:endParaRPr lang="en-GB" smtClean="0"/>
          </a:p>
        </p:txBody>
      </p:sp>
      <p:pic>
        <p:nvPicPr>
          <p:cNvPr id="4" name="Picture 3"/>
          <p:cNvPicPr>
            <a:picLocks noChangeAspect="1"/>
          </p:cNvPicPr>
          <p:nvPr/>
        </p:nvPicPr>
        <p:blipFill>
          <a:blip r:embed="rId2"/>
          <a:srcRect/>
          <a:stretch>
            <a:fillRect/>
          </a:stretch>
        </p:blipFill>
        <p:spPr bwMode="auto">
          <a:xfrm>
            <a:off x="8905875" y="4957763"/>
            <a:ext cx="2066925" cy="1314450"/>
          </a:xfrm>
          <a:prstGeom prst="rect">
            <a:avLst/>
          </a:prstGeom>
          <a:noFill/>
          <a:ln w="9525">
            <a:noFill/>
            <a:miter lim="800000"/>
            <a:headEnd/>
            <a:tailEnd/>
          </a:ln>
        </p:spPr>
      </p:pic>
      <p:sp>
        <p:nvSpPr>
          <p:cNvPr id="8" name="Rectangle 7"/>
          <p:cNvSpPr/>
          <p:nvPr/>
        </p:nvSpPr>
        <p:spPr>
          <a:xfrm>
            <a:off x="677334" y="2130222"/>
            <a:ext cx="3826932" cy="3108543"/>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Y1 </a:t>
            </a:r>
            <a:r>
              <a:rPr lang="en-US" sz="2800" b="1" dirty="0" err="1">
                <a:ln w="22225">
                  <a:solidFill>
                    <a:schemeClr val="accent2"/>
                  </a:solidFill>
                  <a:prstDash val="solid"/>
                </a:ln>
                <a:solidFill>
                  <a:schemeClr val="accent2">
                    <a:lumMod val="40000"/>
                    <a:lumOff val="60000"/>
                  </a:schemeClr>
                </a:solidFill>
                <a:latin typeface="+mn-lt"/>
                <a:cs typeface="+mn-cs"/>
              </a:rPr>
              <a:t>Mrs</a:t>
            </a:r>
            <a:r>
              <a:rPr lang="en-US" sz="2800" b="1" dirty="0">
                <a:ln w="22225">
                  <a:solidFill>
                    <a:schemeClr val="accent2"/>
                  </a:solidFill>
                  <a:prstDash val="solid"/>
                </a:ln>
                <a:solidFill>
                  <a:schemeClr val="accent2">
                    <a:lumMod val="40000"/>
                    <a:lumOff val="60000"/>
                  </a:schemeClr>
                </a:solidFill>
                <a:latin typeface="+mn-lt"/>
                <a:cs typeface="+mn-cs"/>
              </a:rPr>
              <a:t> Gilliland- Faith Swords for putting in 100 % effort her work and becoming more confident in English and phonics</a:t>
            </a:r>
          </a:p>
        </p:txBody>
      </p:sp>
      <p:sp>
        <p:nvSpPr>
          <p:cNvPr id="9" name="Rectangle 8"/>
          <p:cNvSpPr/>
          <p:nvPr/>
        </p:nvSpPr>
        <p:spPr>
          <a:xfrm>
            <a:off x="6192982" y="1772774"/>
            <a:ext cx="2960870" cy="2677656"/>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Y1GA-</a:t>
            </a:r>
          </a:p>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Ava Doherty for joining in and being more confident in phonics lessons</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Year 2 Super Stars…..</a:t>
            </a:r>
            <a:endParaRPr lang="en-GB" smtClean="0"/>
          </a:p>
        </p:txBody>
      </p:sp>
      <p:pic>
        <p:nvPicPr>
          <p:cNvPr id="4" name="Picture 3"/>
          <p:cNvPicPr>
            <a:picLocks noChangeAspect="1"/>
          </p:cNvPicPr>
          <p:nvPr/>
        </p:nvPicPr>
        <p:blipFill>
          <a:blip r:embed="rId2"/>
          <a:srcRect/>
          <a:stretch>
            <a:fillRect/>
          </a:stretch>
        </p:blipFill>
        <p:spPr bwMode="auto">
          <a:xfrm>
            <a:off x="9066213" y="4446588"/>
            <a:ext cx="2722562" cy="1730375"/>
          </a:xfrm>
          <a:prstGeom prst="rect">
            <a:avLst/>
          </a:prstGeom>
          <a:noFill/>
          <a:ln w="9525">
            <a:noFill/>
            <a:miter lim="800000"/>
            <a:headEnd/>
            <a:tailEnd/>
          </a:ln>
        </p:spPr>
      </p:pic>
      <p:sp>
        <p:nvSpPr>
          <p:cNvPr id="7" name="Rectangle 6"/>
          <p:cNvSpPr/>
          <p:nvPr/>
        </p:nvSpPr>
        <p:spPr>
          <a:xfrm>
            <a:off x="6170962" y="1710838"/>
            <a:ext cx="3836326" cy="1815882"/>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Y2CY- Isla M for working hard in all lessons this week</a:t>
            </a:r>
          </a:p>
          <a:p>
            <a:pPr algn="ctr" fontAlgn="auto">
              <a:spcBef>
                <a:spcPts val="0"/>
              </a:spcBef>
              <a:spcAft>
                <a:spcPts val="0"/>
              </a:spcAft>
              <a:defRPr/>
            </a:pPr>
            <a:endParaRPr lang="en-US" sz="2800" b="1" dirty="0">
              <a:ln w="22225">
                <a:solidFill>
                  <a:schemeClr val="accent2"/>
                </a:solidFill>
                <a:prstDash val="solid"/>
              </a:ln>
              <a:solidFill>
                <a:schemeClr val="accent2">
                  <a:lumMod val="40000"/>
                  <a:lumOff val="60000"/>
                </a:schemeClr>
              </a:solidFill>
              <a:latin typeface="+mn-lt"/>
              <a:cs typeface="+mn-cs"/>
            </a:endParaRPr>
          </a:p>
        </p:txBody>
      </p:sp>
      <p:sp>
        <p:nvSpPr>
          <p:cNvPr id="5" name="Rectangle 4"/>
          <p:cNvSpPr/>
          <p:nvPr/>
        </p:nvSpPr>
        <p:spPr>
          <a:xfrm>
            <a:off x="1461652" y="2352125"/>
            <a:ext cx="3836326" cy="3108543"/>
          </a:xfrm>
          <a:prstGeom prst="rect">
            <a:avLst/>
          </a:prstGeom>
          <a:noFill/>
        </p:spPr>
        <p:txBody>
          <a:bodyPr>
            <a:spAutoFit/>
          </a:bodyPr>
          <a:lstStyle/>
          <a:p>
            <a:pPr algn="ctr" fontAlgn="auto">
              <a:spcBef>
                <a:spcPts val="0"/>
              </a:spcBef>
              <a:spcAft>
                <a:spcPts val="0"/>
              </a:spcAft>
              <a:defRPr/>
            </a:pPr>
            <a:r>
              <a:rPr lang="en-US" sz="2800" b="1" dirty="0">
                <a:ln w="22225">
                  <a:solidFill>
                    <a:schemeClr val="accent2"/>
                  </a:solidFill>
                  <a:prstDash val="solid"/>
                </a:ln>
                <a:solidFill>
                  <a:schemeClr val="accent2">
                    <a:lumMod val="40000"/>
                    <a:lumOff val="60000"/>
                  </a:schemeClr>
                </a:solidFill>
                <a:latin typeface="+mn-lt"/>
                <a:cs typeface="+mn-cs"/>
              </a:rPr>
              <a:t>Y2MB- Lee Cooper for working hard in all lessons and writing some fantastic, descriptive sentences in English</a:t>
            </a:r>
          </a:p>
          <a:p>
            <a:pPr algn="ctr" fontAlgn="auto">
              <a:spcBef>
                <a:spcPts val="0"/>
              </a:spcBef>
              <a:spcAft>
                <a:spcPts val="0"/>
              </a:spcAft>
              <a:defRPr/>
            </a:pPr>
            <a:endParaRPr lang="en-US" sz="2800" b="1" dirty="0">
              <a:ln w="22225">
                <a:solidFill>
                  <a:schemeClr val="accent2"/>
                </a:solidFill>
                <a:prstDash val="solid"/>
              </a:ln>
              <a:solidFill>
                <a:schemeClr val="accent2">
                  <a:lumMod val="40000"/>
                  <a:lumOff val="60000"/>
                </a:schemeClr>
              </a:solidFill>
              <a:latin typeface="+mn-lt"/>
              <a:cs typeface="+mn-cs"/>
            </a:endParaRP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PE Super Stars this week…..</a:t>
            </a:r>
            <a:endParaRPr lang="en-GB" smtClean="0"/>
          </a:p>
        </p:txBody>
      </p:sp>
      <p:sp>
        <p:nvSpPr>
          <p:cNvPr id="4" name="Rectangle 3"/>
          <p:cNvSpPr/>
          <p:nvPr/>
        </p:nvSpPr>
        <p:spPr>
          <a:xfrm rot="21292956">
            <a:off x="669645" y="2176791"/>
            <a:ext cx="4713286" cy="2862322"/>
          </a:xfrm>
          <a:prstGeom prst="rect">
            <a:avLst/>
          </a:prstGeom>
          <a:noFill/>
        </p:spPr>
        <p:txBody>
          <a:bodyPr>
            <a:spAutoFit/>
          </a:bodyPr>
          <a:lstStyle/>
          <a:p>
            <a:pPr algn="ctr" fontAlgn="auto">
              <a:spcBef>
                <a:spcPts val="0"/>
              </a:spcBef>
              <a:spcAft>
                <a:spcPts val="0"/>
              </a:spcAft>
              <a:defRPr/>
            </a:pPr>
            <a:r>
              <a:rPr lang="en-US" sz="3600" b="1" dirty="0">
                <a:ln w="22225">
                  <a:solidFill>
                    <a:schemeClr val="accent2"/>
                  </a:solidFill>
                  <a:prstDash val="solid"/>
                </a:ln>
                <a:solidFill>
                  <a:srgbClr val="FF0000"/>
                </a:solidFill>
                <a:latin typeface="+mn-lt"/>
                <a:cs typeface="+mn-cs"/>
              </a:rPr>
              <a:t>Annie McNally-</a:t>
            </a:r>
          </a:p>
          <a:p>
            <a:pPr algn="ctr" fontAlgn="auto">
              <a:spcBef>
                <a:spcPts val="0"/>
              </a:spcBef>
              <a:spcAft>
                <a:spcPts val="0"/>
              </a:spcAft>
              <a:defRPr/>
            </a:pPr>
            <a:r>
              <a:rPr lang="en-US" sz="3600" b="1" dirty="0">
                <a:ln w="22225">
                  <a:solidFill>
                    <a:schemeClr val="accent2"/>
                  </a:solidFill>
                  <a:prstDash val="solid"/>
                </a:ln>
                <a:solidFill>
                  <a:srgbClr val="FF0000"/>
                </a:solidFill>
                <a:latin typeface="+mn-lt"/>
                <a:cs typeface="+mn-cs"/>
              </a:rPr>
              <a:t>For a great start </a:t>
            </a:r>
          </a:p>
          <a:p>
            <a:pPr algn="ctr" fontAlgn="auto">
              <a:spcBef>
                <a:spcPts val="0"/>
              </a:spcBef>
              <a:spcAft>
                <a:spcPts val="0"/>
              </a:spcAft>
              <a:defRPr/>
            </a:pPr>
            <a:r>
              <a:rPr lang="en-US" sz="3600" b="1" dirty="0">
                <a:ln w="22225">
                  <a:solidFill>
                    <a:schemeClr val="accent2"/>
                  </a:solidFill>
                  <a:prstDash val="solid"/>
                </a:ln>
                <a:solidFill>
                  <a:srgbClr val="FF0000"/>
                </a:solidFill>
                <a:latin typeface="+mn-lt"/>
                <a:cs typeface="+mn-cs"/>
              </a:rPr>
              <a:t>Developing her bowling skills in cricket</a:t>
            </a:r>
          </a:p>
        </p:txBody>
      </p:sp>
      <p:sp>
        <p:nvSpPr>
          <p:cNvPr id="5" name="Rectangle 4"/>
          <p:cNvSpPr/>
          <p:nvPr/>
        </p:nvSpPr>
        <p:spPr>
          <a:xfrm rot="985461">
            <a:off x="6123235" y="1799340"/>
            <a:ext cx="5551743" cy="1754326"/>
          </a:xfrm>
          <a:prstGeom prst="rect">
            <a:avLst/>
          </a:prstGeom>
          <a:noFill/>
        </p:spPr>
        <p:txBody>
          <a:bodyPr>
            <a:spAutoFit/>
          </a:bodyPr>
          <a:lstStyle/>
          <a:p>
            <a:pPr algn="ctr" fontAlgn="auto">
              <a:spcBef>
                <a:spcPts val="0"/>
              </a:spcBef>
              <a:spcAft>
                <a:spcPts val="0"/>
              </a:spcAft>
              <a:defRPr/>
            </a:pPr>
            <a:r>
              <a:rPr lang="en-US" sz="3600" b="1" dirty="0">
                <a:ln w="22225">
                  <a:solidFill>
                    <a:schemeClr val="accent2"/>
                  </a:solidFill>
                  <a:prstDash val="solid"/>
                </a:ln>
                <a:solidFill>
                  <a:schemeClr val="accent2">
                    <a:lumMod val="40000"/>
                    <a:lumOff val="60000"/>
                  </a:schemeClr>
                </a:solidFill>
                <a:latin typeface="+mn-lt"/>
                <a:cs typeface="+mn-cs"/>
              </a:rPr>
              <a:t>Jamie Barry-</a:t>
            </a:r>
          </a:p>
          <a:p>
            <a:pPr algn="ctr" fontAlgn="auto">
              <a:spcBef>
                <a:spcPts val="0"/>
              </a:spcBef>
              <a:spcAft>
                <a:spcPts val="0"/>
              </a:spcAft>
              <a:defRPr/>
            </a:pPr>
            <a:r>
              <a:rPr lang="en-US" sz="3600" b="1" dirty="0">
                <a:ln w="22225">
                  <a:solidFill>
                    <a:schemeClr val="accent2"/>
                  </a:solidFill>
                  <a:prstDash val="solid"/>
                </a:ln>
                <a:solidFill>
                  <a:schemeClr val="accent2">
                    <a:lumMod val="40000"/>
                    <a:lumOff val="60000"/>
                  </a:schemeClr>
                </a:solidFill>
                <a:latin typeface="+mn-lt"/>
                <a:cs typeface="+mn-cs"/>
              </a:rPr>
              <a:t>For fantastic effort </a:t>
            </a:r>
          </a:p>
          <a:p>
            <a:pPr algn="ctr" fontAlgn="auto">
              <a:spcBef>
                <a:spcPts val="0"/>
              </a:spcBef>
              <a:spcAft>
                <a:spcPts val="0"/>
              </a:spcAft>
              <a:defRPr/>
            </a:pPr>
            <a:r>
              <a:rPr lang="en-US" sz="3600" b="1" dirty="0">
                <a:ln w="22225">
                  <a:solidFill>
                    <a:schemeClr val="accent2"/>
                  </a:solidFill>
                  <a:prstDash val="solid"/>
                </a:ln>
                <a:solidFill>
                  <a:schemeClr val="accent2">
                    <a:lumMod val="40000"/>
                    <a:lumOff val="60000"/>
                  </a:schemeClr>
                </a:solidFill>
                <a:latin typeface="+mn-lt"/>
                <a:cs typeface="+mn-cs"/>
              </a:rPr>
              <a:t>and attitude In PE</a:t>
            </a:r>
          </a:p>
        </p:txBody>
      </p:sp>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77863" y="609600"/>
            <a:ext cx="5730875" cy="1320800"/>
          </a:xfrm>
        </p:spPr>
        <p:txBody>
          <a:bodyPr/>
          <a:lstStyle/>
          <a:p>
            <a:r>
              <a:rPr lang="en-US" smtClean="0"/>
              <a:t>Music &amp; ICT Super Stars</a:t>
            </a:r>
            <a:endParaRPr lang="en-GB" smtClean="0"/>
          </a:p>
        </p:txBody>
      </p:sp>
      <p:sp>
        <p:nvSpPr>
          <p:cNvPr id="4" name="Rectangle 3"/>
          <p:cNvSpPr>
            <a:spLocks noChangeArrowheads="1"/>
          </p:cNvSpPr>
          <p:nvPr/>
        </p:nvSpPr>
        <p:spPr bwMode="auto">
          <a:xfrm>
            <a:off x="677863" y="1624013"/>
            <a:ext cx="6096000" cy="922337"/>
          </a:xfrm>
          <a:prstGeom prst="rect">
            <a:avLst/>
          </a:prstGeom>
          <a:noFill/>
          <a:ln w="9525">
            <a:noFill/>
            <a:miter lim="800000"/>
            <a:headEnd/>
            <a:tailEnd/>
          </a:ln>
        </p:spPr>
        <p:txBody>
          <a:bodyPr>
            <a:spAutoFit/>
          </a:bodyPr>
          <a:lstStyle/>
          <a:p>
            <a:r>
              <a:rPr lang="en-GB">
                <a:solidFill>
                  <a:srgbClr val="201F1E"/>
                </a:solidFill>
                <a:latin typeface="Segoe UI" pitchFamily="34" charset="0"/>
              </a:rPr>
              <a:t>Music </a:t>
            </a:r>
          </a:p>
          <a:p>
            <a:r>
              <a:rPr lang="en-GB">
                <a:solidFill>
                  <a:srgbClr val="201F1E"/>
                </a:solidFill>
                <a:latin typeface="Segoe UI" pitchFamily="34" charset="0"/>
              </a:rPr>
              <a:t>Emmanuel Y2 for brilliant singing </a:t>
            </a:r>
          </a:p>
          <a:p>
            <a:r>
              <a:rPr lang="en-GB">
                <a:solidFill>
                  <a:srgbClr val="201F1E"/>
                </a:solidFill>
                <a:latin typeface="Segoe UI" pitchFamily="34" charset="0"/>
              </a:rPr>
              <a:t> </a:t>
            </a:r>
          </a:p>
        </p:txBody>
      </p:sp>
      <p:sp>
        <p:nvSpPr>
          <p:cNvPr id="5" name="Rectangle 4"/>
          <p:cNvSpPr>
            <a:spLocks noChangeArrowheads="1"/>
          </p:cNvSpPr>
          <p:nvPr/>
        </p:nvSpPr>
        <p:spPr bwMode="auto">
          <a:xfrm>
            <a:off x="3543300" y="3932238"/>
            <a:ext cx="6096000" cy="646112"/>
          </a:xfrm>
          <a:prstGeom prst="rect">
            <a:avLst/>
          </a:prstGeom>
          <a:noFill/>
          <a:ln w="9525">
            <a:noFill/>
            <a:miter lim="800000"/>
            <a:headEnd/>
            <a:tailEnd/>
          </a:ln>
        </p:spPr>
        <p:txBody>
          <a:bodyPr>
            <a:spAutoFit/>
          </a:bodyPr>
          <a:lstStyle/>
          <a:p>
            <a:r>
              <a:rPr lang="en-GB">
                <a:solidFill>
                  <a:srgbClr val="201F1E"/>
                </a:solidFill>
                <a:latin typeface="Segoe UI" pitchFamily="34" charset="0"/>
              </a:rPr>
              <a:t>ICT</a:t>
            </a:r>
          </a:p>
          <a:p>
            <a:r>
              <a:rPr lang="en-GB">
                <a:solidFill>
                  <a:srgbClr val="201F1E"/>
                </a:solidFill>
                <a:latin typeface="Segoe UI" pitchFamily="34" charset="0"/>
              </a:rPr>
              <a:t>Emily I Y1 for brilliant computer art </a:t>
            </a:r>
          </a:p>
        </p:txBody>
      </p:sp>
      <p:pic>
        <p:nvPicPr>
          <p:cNvPr id="24580" name="Picture 5"/>
          <p:cNvPicPr>
            <a:picLocks noChangeAspect="1"/>
          </p:cNvPicPr>
          <p:nvPr/>
        </p:nvPicPr>
        <p:blipFill>
          <a:blip r:embed="rId2"/>
          <a:srcRect/>
          <a:stretch>
            <a:fillRect/>
          </a:stretch>
        </p:blipFill>
        <p:spPr bwMode="auto">
          <a:xfrm>
            <a:off x="6773863" y="209550"/>
            <a:ext cx="2470150" cy="2235200"/>
          </a:xfrm>
          <a:prstGeom prst="rect">
            <a:avLst/>
          </a:prstGeom>
          <a:noFill/>
          <a:ln w="9525">
            <a:noFill/>
            <a:miter lim="800000"/>
            <a:headEnd/>
            <a:tailEnd/>
          </a:ln>
        </p:spPr>
      </p:pic>
      <p:pic>
        <p:nvPicPr>
          <p:cNvPr id="24581" name="Picture 6"/>
          <p:cNvPicPr>
            <a:picLocks noChangeAspect="1"/>
          </p:cNvPicPr>
          <p:nvPr/>
        </p:nvPicPr>
        <p:blipFill>
          <a:blip r:embed="rId3"/>
          <a:srcRect/>
          <a:stretch>
            <a:fillRect/>
          </a:stretch>
        </p:blipFill>
        <p:spPr bwMode="auto">
          <a:xfrm>
            <a:off x="677863" y="4705350"/>
            <a:ext cx="1614487" cy="17716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p:cNvPicPr>
          <p:nvPr/>
        </p:nvPicPr>
        <p:blipFill>
          <a:blip r:embed="rId2"/>
          <a:srcRect/>
          <a:stretch>
            <a:fillRect/>
          </a:stretch>
        </p:blipFill>
        <p:spPr bwMode="auto">
          <a:xfrm>
            <a:off x="528638" y="295275"/>
            <a:ext cx="11134725" cy="626745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p:cNvPicPr>
            <a:picLocks noChangeAspect="1"/>
          </p:cNvPicPr>
          <p:nvPr/>
        </p:nvPicPr>
        <p:blipFill>
          <a:blip r:embed="rId2"/>
          <a:srcRect/>
          <a:stretch>
            <a:fillRect/>
          </a:stretch>
        </p:blipFill>
        <p:spPr bwMode="auto">
          <a:xfrm>
            <a:off x="485775" y="266700"/>
            <a:ext cx="11220450" cy="6324600"/>
          </a:xfrm>
          <a:prstGeom prst="rect">
            <a:avLst/>
          </a:prstGeom>
          <a:noFill/>
          <a:ln w="9525">
            <a:noFill/>
            <a:miter lim="800000"/>
            <a:headEnd/>
            <a:tailEnd/>
          </a:ln>
        </p:spPr>
      </p:pic>
    </p:spTree>
  </p:cSld>
  <p:clrMapOvr>
    <a:masterClrMapping/>
  </p:clrMapOvr>
  <p:transition spd="slow" advClick="0" advTm="6000"/>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1664</TotalTime>
  <Words>487</Words>
  <Application>Microsoft Office PowerPoint</Application>
  <PresentationFormat>Widescreen</PresentationFormat>
  <Paragraphs>71</Paragraphs>
  <Slides>24</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Segoe UI</vt:lpstr>
      <vt:lpstr>Trebuchet MS</vt:lpstr>
      <vt:lpstr>Wingdings 3</vt:lpstr>
      <vt:lpstr>Facet</vt:lpstr>
      <vt:lpstr>Praise Assembly</vt:lpstr>
      <vt:lpstr>PowerPoint Presentation</vt:lpstr>
      <vt:lpstr>Reception Super Stars…..</vt:lpstr>
      <vt:lpstr>Year 1 Super Stars</vt:lpstr>
      <vt:lpstr>Year 2 Super Stars…..</vt:lpstr>
      <vt:lpstr>PE Super Stars this week…..</vt:lpstr>
      <vt:lpstr>Music &amp; ICT Super Stars</vt:lpstr>
      <vt:lpstr>PowerPoint Presentation</vt:lpstr>
      <vt:lpstr>PowerPoint Presentation</vt:lpstr>
      <vt:lpstr>PowerPoint Presentation</vt:lpstr>
      <vt:lpstr>PowerPoint Presentation</vt:lpstr>
      <vt:lpstr>PowerPoint Presentation</vt:lpstr>
      <vt:lpstr>PowerPoint Presentation</vt:lpstr>
      <vt:lpstr>Year 3 Super Stars this week are…..</vt:lpstr>
      <vt:lpstr>Year 4 Super stars this week are …….</vt:lpstr>
      <vt:lpstr>Year 5 Super Stars……</vt:lpstr>
      <vt:lpstr>Year 6 Super Stars this week are…..</vt:lpstr>
      <vt:lpstr>Class of the Week…..</vt:lpstr>
      <vt:lpstr>Music &amp; ICT Super Stars</vt:lpstr>
      <vt:lpstr>PE Super Stars this week…..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Praise Assembly</dc:title>
  <dc:creator>ryann.wb</dc:creator>
  <cp:lastModifiedBy>ryann.wb</cp:lastModifiedBy>
  <cp:revision>43</cp:revision>
  <dcterms:created xsi:type="dcterms:W3CDTF">2021-04-15T10:08:34Z</dcterms:created>
  <dcterms:modified xsi:type="dcterms:W3CDTF">2021-04-23T13:57:46Z</dcterms:modified>
</cp:coreProperties>
</file>